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21"/>
  </p:notesMasterIdLst>
  <p:sldIdLst>
    <p:sldId id="256" r:id="rId2"/>
    <p:sldId id="276" r:id="rId3"/>
    <p:sldId id="277" r:id="rId4"/>
    <p:sldId id="278" r:id="rId5"/>
    <p:sldId id="279" r:id="rId6"/>
    <p:sldId id="280" r:id="rId7"/>
    <p:sldId id="281" r:id="rId8"/>
    <p:sldId id="272" r:id="rId9"/>
    <p:sldId id="273" r:id="rId10"/>
    <p:sldId id="274" r:id="rId11"/>
    <p:sldId id="275" r:id="rId12"/>
    <p:sldId id="264" r:id="rId13"/>
    <p:sldId id="257" r:id="rId14"/>
    <p:sldId id="263" r:id="rId15"/>
    <p:sldId id="258" r:id="rId16"/>
    <p:sldId id="265" r:id="rId17"/>
    <p:sldId id="259" r:id="rId18"/>
    <p:sldId id="260" r:id="rId19"/>
    <p:sldId id="26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35" autoAdjust="0"/>
    <p:restoredTop sz="94660"/>
  </p:normalViewPr>
  <p:slideViewPr>
    <p:cSldViewPr snapToGrid="0">
      <p:cViewPr varScale="1">
        <p:scale>
          <a:sx n="86" d="100"/>
          <a:sy n="86" d="100"/>
        </p:scale>
        <p:origin x="67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494C40-C50A-428A-9338-A9DC0F9A51BE}" type="datetimeFigureOut">
              <a:rPr lang="en-IN" smtClean="0"/>
              <a:t>07-10-2020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E83561-2361-4163-8338-D1AFA0550321}" type="slidenum">
              <a:rPr lang="en-IN" smtClean="0"/>
              <a:t>‹#›</a:t>
            </a:fld>
            <a:endParaRPr lang="en-IN"/>
          </a:p>
        </p:txBody>
      </p:sp>
    </p:spTree>
    <p:extLst>
      <p:ext uri="{BB962C8B-B14F-4D97-AF65-F5344CB8AC3E}">
        <p14:creationId xmlns:p14="http://schemas.microsoft.com/office/powerpoint/2010/main" val="2118527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10/7/2020</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3479954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10/7/2020</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472476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10/7/2020</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24293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10/7/2020</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940047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10/7/2020</a:t>
            </a:fld>
            <a:endParaRPr lang="en-US" dirty="0"/>
          </a:p>
        </p:txBody>
      </p:sp>
    </p:spTree>
    <p:extLst>
      <p:ext uri="{BB962C8B-B14F-4D97-AF65-F5344CB8AC3E}">
        <p14:creationId xmlns:p14="http://schemas.microsoft.com/office/powerpoint/2010/main" val="4005853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10/7/2020</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867254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10/7/2020</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7205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10/7/2020</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443107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10/7/2020</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736884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10/7/2020</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925709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10/7/2020</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525974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10/7/2020</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5328056"/>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9" r:id="rId6"/>
    <p:sldLayoutId id="2147483675" r:id="rId7"/>
    <p:sldLayoutId id="2147483676" r:id="rId8"/>
    <p:sldLayoutId id="2147483677" r:id="rId9"/>
    <p:sldLayoutId id="2147483678" r:id="rId10"/>
    <p:sldLayoutId id="2147483680"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5B4DD1C2-9B71-4100-AE61-348C2BD6DA19}"/>
              </a:ext>
            </a:extLst>
          </p:cNvPr>
          <p:cNvSpPr>
            <a:spLocks noGrp="1"/>
          </p:cNvSpPr>
          <p:nvPr>
            <p:ph type="ctrTitle"/>
          </p:nvPr>
        </p:nvSpPr>
        <p:spPr>
          <a:xfrm>
            <a:off x="6090045" y="218736"/>
            <a:ext cx="5624118" cy="3284538"/>
          </a:xfrm>
        </p:spPr>
        <p:txBody>
          <a:bodyPr anchor="b">
            <a:normAutofit/>
          </a:bodyPr>
          <a:lstStyle/>
          <a:p>
            <a:pPr>
              <a:lnSpc>
                <a:spcPct val="110000"/>
              </a:lnSpc>
            </a:pPr>
            <a:r>
              <a:rPr lang="en-US" sz="3400" dirty="0"/>
              <a:t>Traffic Surveillance using activity detection by YOLO  Algorithm and PSO </a:t>
            </a:r>
            <a:endParaRPr lang="en-IN" sz="3400" dirty="0"/>
          </a:p>
        </p:txBody>
      </p:sp>
      <p:sp>
        <p:nvSpPr>
          <p:cNvPr id="3" name="Subtitle 2">
            <a:extLst>
              <a:ext uri="{FF2B5EF4-FFF2-40B4-BE49-F238E27FC236}">
                <a16:creationId xmlns:a16="http://schemas.microsoft.com/office/drawing/2014/main" id="{CAFE3295-E404-4A4B-8527-E8CB051328E0}"/>
              </a:ext>
            </a:extLst>
          </p:cNvPr>
          <p:cNvSpPr>
            <a:spLocks noGrp="1"/>
          </p:cNvSpPr>
          <p:nvPr>
            <p:ph type="subTitle" idx="1"/>
          </p:nvPr>
        </p:nvSpPr>
        <p:spPr>
          <a:xfrm>
            <a:off x="5571260" y="3574295"/>
            <a:ext cx="6054127" cy="2227262"/>
          </a:xfrm>
        </p:spPr>
        <p:txBody>
          <a:bodyPr anchor="t">
            <a:normAutofit/>
          </a:bodyPr>
          <a:lstStyle/>
          <a:p>
            <a:r>
              <a:rPr lang="en-US" dirty="0"/>
              <a:t>By</a:t>
            </a:r>
          </a:p>
          <a:p>
            <a:r>
              <a:rPr lang="en-US" dirty="0"/>
              <a:t>Dharaneesh   &amp;   </a:t>
            </a:r>
            <a:r>
              <a:rPr lang="en-IN" dirty="0" err="1"/>
              <a:t>Deepsi</a:t>
            </a:r>
            <a:r>
              <a:rPr lang="en-IN" dirty="0"/>
              <a:t> Kumari (19BPS1031)      (19BCE1064)</a:t>
            </a:r>
          </a:p>
        </p:txBody>
      </p:sp>
      <p:sp>
        <p:nvSpPr>
          <p:cNvPr id="33" name="Freeform: Shape 32">
            <a:extLst>
              <a:ext uri="{FF2B5EF4-FFF2-40B4-BE49-F238E27FC236}">
                <a16:creationId xmlns:a16="http://schemas.microsoft.com/office/drawing/2014/main" id="{96CB0275-66F1-4491-93B8-121D0C717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14"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Shape 34">
            <a:extLst>
              <a:ext uri="{FF2B5EF4-FFF2-40B4-BE49-F238E27FC236}">
                <a16:creationId xmlns:a16="http://schemas.microsoft.com/office/drawing/2014/main" id="{18D32C3D-8F76-4E99-BE56-0836CC38C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8493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a:extLst>
              <a:ext uri="{FF2B5EF4-FFF2-40B4-BE49-F238E27FC236}">
                <a16:creationId xmlns:a16="http://schemas.microsoft.com/office/drawing/2014/main" id="{4DC080BF-8C71-4D56-B46B-D557C2999AEF}"/>
              </a:ext>
            </a:extLst>
          </p:cNvPr>
          <p:cNvPicPr>
            <a:picLocks noChangeAspect="1"/>
          </p:cNvPicPr>
          <p:nvPr/>
        </p:nvPicPr>
        <p:blipFill rotWithShape="1">
          <a:blip r:embed="rId2"/>
          <a:srcRect l="18406" r="25818" b="-1"/>
          <a:stretch/>
        </p:blipFill>
        <p:spPr>
          <a:xfrm>
            <a:off x="153" y="10"/>
            <a:ext cx="5033023" cy="6857990"/>
          </a:xfrm>
          <a:custGeom>
            <a:avLst/>
            <a:gdLst/>
            <a:ahLst/>
            <a:cxnLst/>
            <a:rect l="l" t="t" r="r" b="b"/>
            <a:pathLst>
              <a:path w="4710787" h="6858000">
                <a:moveTo>
                  <a:pt x="0" y="0"/>
                </a:moveTo>
                <a:lnTo>
                  <a:pt x="1214365" y="0"/>
                </a:lnTo>
                <a:lnTo>
                  <a:pt x="1994531" y="0"/>
                </a:lnTo>
                <a:lnTo>
                  <a:pt x="3087764" y="0"/>
                </a:lnTo>
                <a:lnTo>
                  <a:pt x="3109888" y="14997"/>
                </a:lnTo>
                <a:cubicBezTo>
                  <a:pt x="4137051" y="754641"/>
                  <a:pt x="4710787" y="2093192"/>
                  <a:pt x="4710787" y="3621656"/>
                </a:cubicBezTo>
                <a:cubicBezTo>
                  <a:pt x="4710787" y="4969131"/>
                  <a:pt x="3782062" y="5602839"/>
                  <a:pt x="2836437" y="6374814"/>
                </a:cubicBezTo>
                <a:cubicBezTo>
                  <a:pt x="2664234" y="6515397"/>
                  <a:pt x="2493607" y="6653108"/>
                  <a:pt x="2319789" y="6780599"/>
                </a:cubicBezTo>
                <a:lnTo>
                  <a:pt x="2208033" y="6858000"/>
                </a:lnTo>
                <a:lnTo>
                  <a:pt x="1994531" y="6858000"/>
                </a:lnTo>
                <a:lnTo>
                  <a:pt x="1214365" y="6858000"/>
                </a:lnTo>
                <a:lnTo>
                  <a:pt x="0" y="6858000"/>
                </a:lnTo>
                <a:close/>
              </a:path>
            </a:pathLst>
          </a:custGeom>
        </p:spPr>
      </p:pic>
      <p:sp>
        <p:nvSpPr>
          <p:cNvPr id="48" name="Freeform: Shape 36">
            <a:extLst>
              <a:ext uri="{FF2B5EF4-FFF2-40B4-BE49-F238E27FC236}">
                <a16:creationId xmlns:a16="http://schemas.microsoft.com/office/drawing/2014/main" id="{70766076-46F5-42D5-A773-2B3BEF2B8B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5575"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647163786"/>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DF7F0164-5C1D-439C-B23D-26E8683520F0}"/>
              </a:ext>
            </a:extLst>
          </p:cNvPr>
          <p:cNvGraphicFramePr>
            <a:graphicFrameLocks noGrp="1"/>
          </p:cNvGraphicFramePr>
          <p:nvPr>
            <p:extLst>
              <p:ext uri="{D42A27DB-BD31-4B8C-83A1-F6EECF244321}">
                <p14:modId xmlns:p14="http://schemas.microsoft.com/office/powerpoint/2010/main" val="1202256691"/>
              </p:ext>
            </p:extLst>
          </p:nvPr>
        </p:nvGraphicFramePr>
        <p:xfrm>
          <a:off x="1117599" y="1998049"/>
          <a:ext cx="8967430" cy="3577128"/>
        </p:xfrm>
        <a:graphic>
          <a:graphicData uri="http://schemas.openxmlformats.org/drawingml/2006/table">
            <a:tbl>
              <a:tblPr>
                <a:tableStyleId>{5C22544A-7EE6-4342-B048-85BDC9FD1C3A}</a:tableStyleId>
              </a:tblPr>
              <a:tblGrid>
                <a:gridCol w="896743">
                  <a:extLst>
                    <a:ext uri="{9D8B030D-6E8A-4147-A177-3AD203B41FA5}">
                      <a16:colId xmlns:a16="http://schemas.microsoft.com/office/drawing/2014/main" val="3001508152"/>
                    </a:ext>
                  </a:extLst>
                </a:gridCol>
                <a:gridCol w="896743">
                  <a:extLst>
                    <a:ext uri="{9D8B030D-6E8A-4147-A177-3AD203B41FA5}">
                      <a16:colId xmlns:a16="http://schemas.microsoft.com/office/drawing/2014/main" val="141180458"/>
                    </a:ext>
                  </a:extLst>
                </a:gridCol>
                <a:gridCol w="896743">
                  <a:extLst>
                    <a:ext uri="{9D8B030D-6E8A-4147-A177-3AD203B41FA5}">
                      <a16:colId xmlns:a16="http://schemas.microsoft.com/office/drawing/2014/main" val="1430414945"/>
                    </a:ext>
                  </a:extLst>
                </a:gridCol>
                <a:gridCol w="896743">
                  <a:extLst>
                    <a:ext uri="{9D8B030D-6E8A-4147-A177-3AD203B41FA5}">
                      <a16:colId xmlns:a16="http://schemas.microsoft.com/office/drawing/2014/main" val="4175343879"/>
                    </a:ext>
                  </a:extLst>
                </a:gridCol>
                <a:gridCol w="896743">
                  <a:extLst>
                    <a:ext uri="{9D8B030D-6E8A-4147-A177-3AD203B41FA5}">
                      <a16:colId xmlns:a16="http://schemas.microsoft.com/office/drawing/2014/main" val="3206860774"/>
                    </a:ext>
                  </a:extLst>
                </a:gridCol>
                <a:gridCol w="896743">
                  <a:extLst>
                    <a:ext uri="{9D8B030D-6E8A-4147-A177-3AD203B41FA5}">
                      <a16:colId xmlns:a16="http://schemas.microsoft.com/office/drawing/2014/main" val="4289288407"/>
                    </a:ext>
                  </a:extLst>
                </a:gridCol>
                <a:gridCol w="896743">
                  <a:extLst>
                    <a:ext uri="{9D8B030D-6E8A-4147-A177-3AD203B41FA5}">
                      <a16:colId xmlns:a16="http://schemas.microsoft.com/office/drawing/2014/main" val="362817206"/>
                    </a:ext>
                  </a:extLst>
                </a:gridCol>
                <a:gridCol w="896743">
                  <a:extLst>
                    <a:ext uri="{9D8B030D-6E8A-4147-A177-3AD203B41FA5}">
                      <a16:colId xmlns:a16="http://schemas.microsoft.com/office/drawing/2014/main" val="3506153509"/>
                    </a:ext>
                  </a:extLst>
                </a:gridCol>
                <a:gridCol w="896743">
                  <a:extLst>
                    <a:ext uri="{9D8B030D-6E8A-4147-A177-3AD203B41FA5}">
                      <a16:colId xmlns:a16="http://schemas.microsoft.com/office/drawing/2014/main" val="93327892"/>
                    </a:ext>
                  </a:extLst>
                </a:gridCol>
                <a:gridCol w="896743">
                  <a:extLst>
                    <a:ext uri="{9D8B030D-6E8A-4147-A177-3AD203B41FA5}">
                      <a16:colId xmlns:a16="http://schemas.microsoft.com/office/drawing/2014/main" val="2182645116"/>
                    </a:ext>
                  </a:extLst>
                </a:gridCol>
              </a:tblGrid>
              <a:tr h="447141">
                <a:tc>
                  <a:txBody>
                    <a:bodyPr/>
                    <a:lstStyle/>
                    <a:p>
                      <a:pPr algn="ctr"/>
                      <a:r>
                        <a:rPr lang="en-US" dirty="0">
                          <a:solidFill>
                            <a:schemeClr val="bg1"/>
                          </a:solidFill>
                        </a:rPr>
                        <a:t>610</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354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524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21</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43</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12</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13</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14</a:t>
                      </a:r>
                      <a:endParaRPr lang="en-IN" dirty="0">
                        <a:solidFill>
                          <a:schemeClr val="bg1"/>
                        </a:solidFill>
                      </a:endParaRPr>
                    </a:p>
                  </a:txBody>
                  <a:tcPr anchor="ctr">
                    <a:solidFill>
                      <a:schemeClr val="tx2"/>
                    </a:solidFill>
                  </a:tcPr>
                </a:tc>
                <a:extLst>
                  <a:ext uri="{0D108BD9-81ED-4DB2-BD59-A6C34878D82A}">
                    <a16:rowId xmlns:a16="http://schemas.microsoft.com/office/drawing/2014/main" val="1132281120"/>
                  </a:ext>
                </a:extLst>
              </a:tr>
              <a:tr h="447141">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223</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425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6756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6556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425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342</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1234</a:t>
                      </a:r>
                      <a:endParaRPr lang="en-IN" dirty="0">
                        <a:solidFill>
                          <a:schemeClr val="bg1"/>
                        </a:solidFill>
                      </a:endParaRPr>
                    </a:p>
                  </a:txBody>
                  <a:tcPr anchor="ctr">
                    <a:solidFill>
                      <a:schemeClr val="tx2"/>
                    </a:solidFill>
                  </a:tcPr>
                </a:tc>
                <a:extLst>
                  <a:ext uri="{0D108BD9-81ED-4DB2-BD59-A6C34878D82A}">
                    <a16:rowId xmlns:a16="http://schemas.microsoft.com/office/drawing/2014/main" val="3857518749"/>
                  </a:ext>
                </a:extLst>
              </a:tr>
              <a:tr h="447141">
                <a:tc>
                  <a:txBody>
                    <a:bodyPr/>
                    <a:lstStyle/>
                    <a:p>
                      <a:pPr algn="ctr"/>
                      <a:r>
                        <a:rPr lang="en-US" dirty="0">
                          <a:solidFill>
                            <a:schemeClr val="bg1"/>
                          </a:solidFill>
                        </a:rPr>
                        <a:t>3523</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2452</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897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8907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5687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6875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2356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876</a:t>
                      </a:r>
                      <a:endParaRPr lang="en-IN" dirty="0">
                        <a:solidFill>
                          <a:schemeClr val="bg1"/>
                        </a:solidFill>
                      </a:endParaRPr>
                    </a:p>
                  </a:txBody>
                  <a:tcPr anchor="ctr">
                    <a:solidFill>
                      <a:schemeClr val="tx2"/>
                    </a:solidFill>
                  </a:tcPr>
                </a:tc>
                <a:extLst>
                  <a:ext uri="{0D108BD9-81ED-4DB2-BD59-A6C34878D82A}">
                    <a16:rowId xmlns:a16="http://schemas.microsoft.com/office/drawing/2014/main" val="2894289483"/>
                  </a:ext>
                </a:extLst>
              </a:tr>
              <a:tr h="447141">
                <a:tc>
                  <a:txBody>
                    <a:bodyPr/>
                    <a:lstStyle/>
                    <a:p>
                      <a:pPr algn="ctr"/>
                      <a:r>
                        <a:rPr lang="en-US" dirty="0">
                          <a:solidFill>
                            <a:schemeClr val="bg1"/>
                          </a:solidFill>
                        </a:rPr>
                        <a:t>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3675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5567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5678</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575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68</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567</a:t>
                      </a:r>
                      <a:endParaRPr lang="en-IN" dirty="0">
                        <a:solidFill>
                          <a:schemeClr val="bg1"/>
                        </a:solidFill>
                      </a:endParaRPr>
                    </a:p>
                  </a:txBody>
                  <a:tcPr anchor="ctr">
                    <a:solidFill>
                      <a:schemeClr val="tx2"/>
                    </a:solidFill>
                  </a:tcPr>
                </a:tc>
                <a:extLst>
                  <a:ext uri="{0D108BD9-81ED-4DB2-BD59-A6C34878D82A}">
                    <a16:rowId xmlns:a16="http://schemas.microsoft.com/office/drawing/2014/main" val="3239836131"/>
                  </a:ext>
                </a:extLst>
              </a:tr>
              <a:tr h="447141">
                <a:tc>
                  <a:txBody>
                    <a:bodyPr/>
                    <a:lstStyle/>
                    <a:p>
                      <a:pPr algn="ctr"/>
                      <a:r>
                        <a:rPr lang="en-US" dirty="0">
                          <a:solidFill>
                            <a:schemeClr val="bg1"/>
                          </a:solidFill>
                        </a:rPr>
                        <a:t>3354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897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6789</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6789</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6789</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7867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6789</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456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5687</a:t>
                      </a:r>
                      <a:endParaRPr lang="en-IN" dirty="0">
                        <a:solidFill>
                          <a:schemeClr val="bg1"/>
                        </a:solidFill>
                      </a:endParaRPr>
                    </a:p>
                  </a:txBody>
                  <a:tcPr anchor="ctr">
                    <a:solidFill>
                      <a:schemeClr val="tx2"/>
                    </a:solidFill>
                  </a:tcPr>
                </a:tc>
                <a:extLst>
                  <a:ext uri="{0D108BD9-81ED-4DB2-BD59-A6C34878D82A}">
                    <a16:rowId xmlns:a16="http://schemas.microsoft.com/office/drawing/2014/main" val="755017942"/>
                  </a:ext>
                </a:extLst>
              </a:tr>
              <a:tr h="447141">
                <a:tc>
                  <a:txBody>
                    <a:bodyPr/>
                    <a:lstStyle/>
                    <a:p>
                      <a:pPr algn="ctr"/>
                      <a:r>
                        <a:rPr lang="en-US" dirty="0">
                          <a:solidFill>
                            <a:schemeClr val="bg1"/>
                          </a:solidFill>
                        </a:rPr>
                        <a:t>9879</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436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4567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3456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3475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436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2343</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extLst>
                  <a:ext uri="{0D108BD9-81ED-4DB2-BD59-A6C34878D82A}">
                    <a16:rowId xmlns:a16="http://schemas.microsoft.com/office/drawing/2014/main" val="1207760206"/>
                  </a:ext>
                </a:extLst>
              </a:tr>
              <a:tr h="447141">
                <a:tc>
                  <a:txBody>
                    <a:bodyPr/>
                    <a:lstStyle/>
                    <a:p>
                      <a:pPr algn="ctr"/>
                      <a:r>
                        <a:rPr lang="en-US" dirty="0">
                          <a:solidFill>
                            <a:schemeClr val="bg1"/>
                          </a:solidFill>
                        </a:rPr>
                        <a:t>2324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342</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2134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3242</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235</a:t>
                      </a:r>
                      <a:endParaRPr lang="en-IN" dirty="0">
                        <a:solidFill>
                          <a:schemeClr val="bg1"/>
                        </a:solidFill>
                      </a:endParaRPr>
                    </a:p>
                  </a:txBody>
                  <a:tcPr anchor="ctr">
                    <a:solidFill>
                      <a:schemeClr val="tx2"/>
                    </a:solidFill>
                  </a:tcPr>
                </a:tc>
                <a:extLst>
                  <a:ext uri="{0D108BD9-81ED-4DB2-BD59-A6C34878D82A}">
                    <a16:rowId xmlns:a16="http://schemas.microsoft.com/office/drawing/2014/main" val="3493662336"/>
                  </a:ext>
                </a:extLst>
              </a:tr>
              <a:tr h="447141">
                <a:tc>
                  <a:txBody>
                    <a:bodyPr/>
                    <a:lstStyle/>
                    <a:p>
                      <a:pPr algn="ctr"/>
                      <a:r>
                        <a:rPr lang="en-US" dirty="0">
                          <a:solidFill>
                            <a:schemeClr val="bg1"/>
                          </a:solidFill>
                        </a:rPr>
                        <a:t>134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5464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2366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2245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1436</a:t>
                      </a:r>
                      <a:endParaRPr lang="en-IN" dirty="0">
                        <a:solidFill>
                          <a:schemeClr val="bg1"/>
                        </a:solidFill>
                      </a:endParaRPr>
                    </a:p>
                  </a:txBody>
                  <a:tcPr anchor="ctr">
                    <a:solidFill>
                      <a:schemeClr val="tx2"/>
                    </a:solidFill>
                  </a:tcPr>
                </a:tc>
                <a:extLst>
                  <a:ext uri="{0D108BD9-81ED-4DB2-BD59-A6C34878D82A}">
                    <a16:rowId xmlns:a16="http://schemas.microsoft.com/office/drawing/2014/main" val="599397321"/>
                  </a:ext>
                </a:extLst>
              </a:tr>
            </a:tbl>
          </a:graphicData>
        </a:graphic>
      </p:graphicFrame>
      <p:sp>
        <p:nvSpPr>
          <p:cNvPr id="3" name="TextBox 2">
            <a:extLst>
              <a:ext uri="{FF2B5EF4-FFF2-40B4-BE49-F238E27FC236}">
                <a16:creationId xmlns:a16="http://schemas.microsoft.com/office/drawing/2014/main" id="{8FBACD6E-CDA5-4463-A569-931CF99715D1}"/>
              </a:ext>
            </a:extLst>
          </p:cNvPr>
          <p:cNvSpPr txBox="1"/>
          <p:nvPr/>
        </p:nvSpPr>
        <p:spPr>
          <a:xfrm>
            <a:off x="220353" y="573794"/>
            <a:ext cx="10227077" cy="646331"/>
          </a:xfrm>
          <a:prstGeom prst="rect">
            <a:avLst/>
          </a:prstGeom>
          <a:noFill/>
        </p:spPr>
        <p:txBody>
          <a:bodyPr wrap="square" rtlCol="0">
            <a:spAutoFit/>
          </a:bodyPr>
          <a:lstStyle/>
          <a:p>
            <a:r>
              <a:rPr lang="en-US" sz="3600" dirty="0">
                <a:latin typeface="Cookie" panose="02000000000000000000" pitchFamily="2" charset="0"/>
              </a:rPr>
              <a:t>Using PSO…</a:t>
            </a:r>
          </a:p>
        </p:txBody>
      </p:sp>
      <p:sp>
        <p:nvSpPr>
          <p:cNvPr id="12" name="Freeform: Shape 11">
            <a:extLst>
              <a:ext uri="{FF2B5EF4-FFF2-40B4-BE49-F238E27FC236}">
                <a16:creationId xmlns:a16="http://schemas.microsoft.com/office/drawing/2014/main" id="{E2196D03-67FE-4938-A00E-69F7B3312DCF}"/>
              </a:ext>
            </a:extLst>
          </p:cNvPr>
          <p:cNvSpPr/>
          <p:nvPr/>
        </p:nvSpPr>
        <p:spPr>
          <a:xfrm>
            <a:off x="3735656" y="3296340"/>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4" name="Freeform: Shape 13">
            <a:extLst>
              <a:ext uri="{FF2B5EF4-FFF2-40B4-BE49-F238E27FC236}">
                <a16:creationId xmlns:a16="http://schemas.microsoft.com/office/drawing/2014/main" id="{C38039AD-C107-4EB1-900A-ED583E337A3E}"/>
              </a:ext>
            </a:extLst>
          </p:cNvPr>
          <p:cNvSpPr/>
          <p:nvPr/>
        </p:nvSpPr>
        <p:spPr>
          <a:xfrm>
            <a:off x="7285101" y="2847811"/>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5" name="Freeform: Shape 14">
            <a:extLst>
              <a:ext uri="{FF2B5EF4-FFF2-40B4-BE49-F238E27FC236}">
                <a16:creationId xmlns:a16="http://schemas.microsoft.com/office/drawing/2014/main" id="{B6C03C43-9DAB-46EF-8F4E-C311D9954323}"/>
              </a:ext>
            </a:extLst>
          </p:cNvPr>
          <p:cNvSpPr/>
          <p:nvPr/>
        </p:nvSpPr>
        <p:spPr>
          <a:xfrm>
            <a:off x="5485798" y="4582581"/>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6" name="Freeform: Shape 15">
            <a:extLst>
              <a:ext uri="{FF2B5EF4-FFF2-40B4-BE49-F238E27FC236}">
                <a16:creationId xmlns:a16="http://schemas.microsoft.com/office/drawing/2014/main" id="{94AB7715-1701-4909-AF2E-0F37ED010B26}"/>
              </a:ext>
            </a:extLst>
          </p:cNvPr>
          <p:cNvSpPr/>
          <p:nvPr/>
        </p:nvSpPr>
        <p:spPr>
          <a:xfrm>
            <a:off x="2793807" y="4643439"/>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7" name="Freeform: Shape 16">
            <a:extLst>
              <a:ext uri="{FF2B5EF4-FFF2-40B4-BE49-F238E27FC236}">
                <a16:creationId xmlns:a16="http://schemas.microsoft.com/office/drawing/2014/main" id="{50B6DB57-F905-4B66-9816-5110DF6DAC4C}"/>
              </a:ext>
            </a:extLst>
          </p:cNvPr>
          <p:cNvSpPr/>
          <p:nvPr/>
        </p:nvSpPr>
        <p:spPr>
          <a:xfrm>
            <a:off x="8177789" y="4161151"/>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8" name="Freeform: Shape 17">
            <a:extLst>
              <a:ext uri="{FF2B5EF4-FFF2-40B4-BE49-F238E27FC236}">
                <a16:creationId xmlns:a16="http://schemas.microsoft.com/office/drawing/2014/main" id="{D8A413AA-1A88-451B-AD9E-F917C8957CC9}"/>
              </a:ext>
            </a:extLst>
          </p:cNvPr>
          <p:cNvSpPr/>
          <p:nvPr/>
        </p:nvSpPr>
        <p:spPr>
          <a:xfrm>
            <a:off x="1916688" y="2395175"/>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3" name="Freeform: Shape 12">
            <a:extLst>
              <a:ext uri="{FF2B5EF4-FFF2-40B4-BE49-F238E27FC236}">
                <a16:creationId xmlns:a16="http://schemas.microsoft.com/office/drawing/2014/main" id="{C4CD09F5-CE79-424E-833B-9EE4D1BFFB69}"/>
              </a:ext>
            </a:extLst>
          </p:cNvPr>
          <p:cNvSpPr/>
          <p:nvPr/>
        </p:nvSpPr>
        <p:spPr>
          <a:xfrm>
            <a:off x="6395730" y="1987182"/>
            <a:ext cx="1075186" cy="512178"/>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Tree>
    <p:extLst>
      <p:ext uri="{BB962C8B-B14F-4D97-AF65-F5344CB8AC3E}">
        <p14:creationId xmlns:p14="http://schemas.microsoft.com/office/powerpoint/2010/main" val="630956553"/>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200" fill="hold"/>
                                        <p:tgtEl>
                                          <p:spTgt spid="18"/>
                                        </p:tgtEl>
                                        <p:attrNameLst>
                                          <p:attrName>ppt_w</p:attrName>
                                        </p:attrNameLst>
                                      </p:cBhvr>
                                      <p:tavLst>
                                        <p:tav tm="0">
                                          <p:val>
                                            <p:fltVal val="0"/>
                                          </p:val>
                                        </p:tav>
                                        <p:tav tm="100000">
                                          <p:val>
                                            <p:strVal val="#ppt_w"/>
                                          </p:val>
                                        </p:tav>
                                      </p:tavLst>
                                    </p:anim>
                                    <p:anim calcmode="lin" valueType="num">
                                      <p:cBhvr>
                                        <p:cTn id="8" dur="200" fill="hold"/>
                                        <p:tgtEl>
                                          <p:spTgt spid="18"/>
                                        </p:tgtEl>
                                        <p:attrNameLst>
                                          <p:attrName>ppt_h</p:attrName>
                                        </p:attrNameLst>
                                      </p:cBhvr>
                                      <p:tavLst>
                                        <p:tav tm="0">
                                          <p:val>
                                            <p:fltVal val="0"/>
                                          </p:val>
                                        </p:tav>
                                        <p:tav tm="100000">
                                          <p:val>
                                            <p:strVal val="#ppt_h"/>
                                          </p:val>
                                        </p:tav>
                                      </p:tavLst>
                                    </p:anim>
                                    <p:animEffect transition="in" filter="fade">
                                      <p:cBhvr>
                                        <p:cTn id="9" dur="200"/>
                                        <p:tgtEl>
                                          <p:spTgt spid="18"/>
                                        </p:tgtEl>
                                      </p:cBhvr>
                                    </p:animEffect>
                                  </p:childTnLst>
                                </p:cTn>
                              </p:par>
                            </p:childTnLst>
                          </p:cTn>
                        </p:par>
                        <p:par>
                          <p:cTn id="10" fill="hold">
                            <p:stCondLst>
                              <p:cond delay="200"/>
                            </p:stCondLst>
                            <p:childTnLst>
                              <p:par>
                                <p:cTn id="11" presetID="53" presetClass="entr" presetSubtype="16"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p:cTn id="13" dur="200" fill="hold"/>
                                        <p:tgtEl>
                                          <p:spTgt spid="12"/>
                                        </p:tgtEl>
                                        <p:attrNameLst>
                                          <p:attrName>ppt_w</p:attrName>
                                        </p:attrNameLst>
                                      </p:cBhvr>
                                      <p:tavLst>
                                        <p:tav tm="0">
                                          <p:val>
                                            <p:fltVal val="0"/>
                                          </p:val>
                                        </p:tav>
                                        <p:tav tm="100000">
                                          <p:val>
                                            <p:strVal val="#ppt_w"/>
                                          </p:val>
                                        </p:tav>
                                      </p:tavLst>
                                    </p:anim>
                                    <p:anim calcmode="lin" valueType="num">
                                      <p:cBhvr>
                                        <p:cTn id="14" dur="200" fill="hold"/>
                                        <p:tgtEl>
                                          <p:spTgt spid="12"/>
                                        </p:tgtEl>
                                        <p:attrNameLst>
                                          <p:attrName>ppt_h</p:attrName>
                                        </p:attrNameLst>
                                      </p:cBhvr>
                                      <p:tavLst>
                                        <p:tav tm="0">
                                          <p:val>
                                            <p:fltVal val="0"/>
                                          </p:val>
                                        </p:tav>
                                        <p:tav tm="100000">
                                          <p:val>
                                            <p:strVal val="#ppt_h"/>
                                          </p:val>
                                        </p:tav>
                                      </p:tavLst>
                                    </p:anim>
                                    <p:animEffect transition="in" filter="fade">
                                      <p:cBhvr>
                                        <p:cTn id="15" dur="200"/>
                                        <p:tgtEl>
                                          <p:spTgt spid="12"/>
                                        </p:tgtEl>
                                      </p:cBhvr>
                                    </p:animEffect>
                                  </p:childTnLst>
                                </p:cTn>
                              </p:par>
                            </p:childTnLst>
                          </p:cTn>
                        </p:par>
                        <p:par>
                          <p:cTn id="16" fill="hold">
                            <p:stCondLst>
                              <p:cond delay="400"/>
                            </p:stCondLst>
                            <p:childTnLst>
                              <p:par>
                                <p:cTn id="17" presetID="53" presetClass="entr" presetSubtype="16"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p:cTn id="19" dur="200" fill="hold"/>
                                        <p:tgtEl>
                                          <p:spTgt spid="16"/>
                                        </p:tgtEl>
                                        <p:attrNameLst>
                                          <p:attrName>ppt_w</p:attrName>
                                        </p:attrNameLst>
                                      </p:cBhvr>
                                      <p:tavLst>
                                        <p:tav tm="0">
                                          <p:val>
                                            <p:fltVal val="0"/>
                                          </p:val>
                                        </p:tav>
                                        <p:tav tm="100000">
                                          <p:val>
                                            <p:strVal val="#ppt_w"/>
                                          </p:val>
                                        </p:tav>
                                      </p:tavLst>
                                    </p:anim>
                                    <p:anim calcmode="lin" valueType="num">
                                      <p:cBhvr>
                                        <p:cTn id="20" dur="200" fill="hold"/>
                                        <p:tgtEl>
                                          <p:spTgt spid="16"/>
                                        </p:tgtEl>
                                        <p:attrNameLst>
                                          <p:attrName>ppt_h</p:attrName>
                                        </p:attrNameLst>
                                      </p:cBhvr>
                                      <p:tavLst>
                                        <p:tav tm="0">
                                          <p:val>
                                            <p:fltVal val="0"/>
                                          </p:val>
                                        </p:tav>
                                        <p:tav tm="100000">
                                          <p:val>
                                            <p:strVal val="#ppt_h"/>
                                          </p:val>
                                        </p:tav>
                                      </p:tavLst>
                                    </p:anim>
                                    <p:animEffect transition="in" filter="fade">
                                      <p:cBhvr>
                                        <p:cTn id="21" dur="200"/>
                                        <p:tgtEl>
                                          <p:spTgt spid="16"/>
                                        </p:tgtEl>
                                      </p:cBhvr>
                                    </p:animEffect>
                                  </p:childTnLst>
                                </p:cTn>
                              </p:par>
                            </p:childTnLst>
                          </p:cTn>
                        </p:par>
                        <p:par>
                          <p:cTn id="22" fill="hold">
                            <p:stCondLst>
                              <p:cond delay="600"/>
                            </p:stCondLst>
                            <p:childTnLst>
                              <p:par>
                                <p:cTn id="23" presetID="53" presetClass="entr" presetSubtype="16"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p:cTn id="25" dur="200" fill="hold"/>
                                        <p:tgtEl>
                                          <p:spTgt spid="14"/>
                                        </p:tgtEl>
                                        <p:attrNameLst>
                                          <p:attrName>ppt_w</p:attrName>
                                        </p:attrNameLst>
                                      </p:cBhvr>
                                      <p:tavLst>
                                        <p:tav tm="0">
                                          <p:val>
                                            <p:fltVal val="0"/>
                                          </p:val>
                                        </p:tav>
                                        <p:tav tm="100000">
                                          <p:val>
                                            <p:strVal val="#ppt_w"/>
                                          </p:val>
                                        </p:tav>
                                      </p:tavLst>
                                    </p:anim>
                                    <p:anim calcmode="lin" valueType="num">
                                      <p:cBhvr>
                                        <p:cTn id="26" dur="200" fill="hold"/>
                                        <p:tgtEl>
                                          <p:spTgt spid="14"/>
                                        </p:tgtEl>
                                        <p:attrNameLst>
                                          <p:attrName>ppt_h</p:attrName>
                                        </p:attrNameLst>
                                      </p:cBhvr>
                                      <p:tavLst>
                                        <p:tav tm="0">
                                          <p:val>
                                            <p:fltVal val="0"/>
                                          </p:val>
                                        </p:tav>
                                        <p:tav tm="100000">
                                          <p:val>
                                            <p:strVal val="#ppt_h"/>
                                          </p:val>
                                        </p:tav>
                                      </p:tavLst>
                                    </p:anim>
                                    <p:animEffect transition="in" filter="fade">
                                      <p:cBhvr>
                                        <p:cTn id="27" dur="200"/>
                                        <p:tgtEl>
                                          <p:spTgt spid="14"/>
                                        </p:tgtEl>
                                      </p:cBhvr>
                                    </p:animEffect>
                                  </p:childTnLst>
                                </p:cTn>
                              </p:par>
                            </p:childTnLst>
                          </p:cTn>
                        </p:par>
                        <p:par>
                          <p:cTn id="28" fill="hold">
                            <p:stCondLst>
                              <p:cond delay="800"/>
                            </p:stCondLst>
                            <p:childTnLst>
                              <p:par>
                                <p:cTn id="29" presetID="53" presetClass="entr" presetSubtype="16"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p:cTn id="31" dur="200" fill="hold"/>
                                        <p:tgtEl>
                                          <p:spTgt spid="15"/>
                                        </p:tgtEl>
                                        <p:attrNameLst>
                                          <p:attrName>ppt_w</p:attrName>
                                        </p:attrNameLst>
                                      </p:cBhvr>
                                      <p:tavLst>
                                        <p:tav tm="0">
                                          <p:val>
                                            <p:fltVal val="0"/>
                                          </p:val>
                                        </p:tav>
                                        <p:tav tm="100000">
                                          <p:val>
                                            <p:strVal val="#ppt_w"/>
                                          </p:val>
                                        </p:tav>
                                      </p:tavLst>
                                    </p:anim>
                                    <p:anim calcmode="lin" valueType="num">
                                      <p:cBhvr>
                                        <p:cTn id="32" dur="200" fill="hold"/>
                                        <p:tgtEl>
                                          <p:spTgt spid="15"/>
                                        </p:tgtEl>
                                        <p:attrNameLst>
                                          <p:attrName>ppt_h</p:attrName>
                                        </p:attrNameLst>
                                      </p:cBhvr>
                                      <p:tavLst>
                                        <p:tav tm="0">
                                          <p:val>
                                            <p:fltVal val="0"/>
                                          </p:val>
                                        </p:tav>
                                        <p:tav tm="100000">
                                          <p:val>
                                            <p:strVal val="#ppt_h"/>
                                          </p:val>
                                        </p:tav>
                                      </p:tavLst>
                                    </p:anim>
                                    <p:animEffect transition="in" filter="fade">
                                      <p:cBhvr>
                                        <p:cTn id="33" dur="200"/>
                                        <p:tgtEl>
                                          <p:spTgt spid="15"/>
                                        </p:tgtEl>
                                      </p:cBhvr>
                                    </p:animEffect>
                                  </p:childTnLst>
                                </p:cTn>
                              </p:par>
                            </p:childTnLst>
                          </p:cTn>
                        </p:par>
                        <p:par>
                          <p:cTn id="34" fill="hold">
                            <p:stCondLst>
                              <p:cond delay="1000"/>
                            </p:stCondLst>
                            <p:childTnLst>
                              <p:par>
                                <p:cTn id="35" presetID="53" presetClass="entr" presetSubtype="16" fill="hold" grpId="0" nodeType="after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200" fill="hold"/>
                                        <p:tgtEl>
                                          <p:spTgt spid="17"/>
                                        </p:tgtEl>
                                        <p:attrNameLst>
                                          <p:attrName>ppt_w</p:attrName>
                                        </p:attrNameLst>
                                      </p:cBhvr>
                                      <p:tavLst>
                                        <p:tav tm="0">
                                          <p:val>
                                            <p:fltVal val="0"/>
                                          </p:val>
                                        </p:tav>
                                        <p:tav tm="100000">
                                          <p:val>
                                            <p:strVal val="#ppt_w"/>
                                          </p:val>
                                        </p:tav>
                                      </p:tavLst>
                                    </p:anim>
                                    <p:anim calcmode="lin" valueType="num">
                                      <p:cBhvr>
                                        <p:cTn id="38" dur="200" fill="hold"/>
                                        <p:tgtEl>
                                          <p:spTgt spid="17"/>
                                        </p:tgtEl>
                                        <p:attrNameLst>
                                          <p:attrName>ppt_h</p:attrName>
                                        </p:attrNameLst>
                                      </p:cBhvr>
                                      <p:tavLst>
                                        <p:tav tm="0">
                                          <p:val>
                                            <p:fltVal val="0"/>
                                          </p:val>
                                        </p:tav>
                                        <p:tav tm="100000">
                                          <p:val>
                                            <p:strVal val="#ppt_h"/>
                                          </p:val>
                                        </p:tav>
                                      </p:tavLst>
                                    </p:anim>
                                    <p:animEffect transition="in" filter="fade">
                                      <p:cBhvr>
                                        <p:cTn id="39" dur="200"/>
                                        <p:tgtEl>
                                          <p:spTgt spid="17"/>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path" presetSubtype="0" accel="50000" decel="50000" fill="hold" grpId="1" nodeType="clickEffect">
                                  <p:stCondLst>
                                    <p:cond delay="0"/>
                                  </p:stCondLst>
                                  <p:childTnLst>
                                    <p:animMotion origin="layout" path="M -2.08333E-6 -3.7037E-6 L 0.00039 0.19399 " pathEditMode="relative" rAng="0" ptsTypes="AA">
                                      <p:cBhvr>
                                        <p:cTn id="43" dur="700" fill="hold"/>
                                        <p:tgtEl>
                                          <p:spTgt spid="18"/>
                                        </p:tgtEl>
                                        <p:attrNameLst>
                                          <p:attrName>ppt_x</p:attrName>
                                          <p:attrName>ppt_y</p:attrName>
                                        </p:attrNameLst>
                                      </p:cBhvr>
                                      <p:rCtr x="13" y="9699"/>
                                    </p:animMotion>
                                  </p:childTnLst>
                                </p:cTn>
                              </p:par>
                              <p:par>
                                <p:cTn id="44" presetID="42" presetClass="path" presetSubtype="0" accel="50000" decel="50000" fill="hold" grpId="1" nodeType="withEffect">
                                  <p:stCondLst>
                                    <p:cond delay="0"/>
                                  </p:stCondLst>
                                  <p:childTnLst>
                                    <p:animMotion origin="layout" path="M -6.25E-7 4.81481E-6 L 0.07175 0.19351 " pathEditMode="relative" rAng="0" ptsTypes="AA">
                                      <p:cBhvr>
                                        <p:cTn id="45" dur="700" fill="hold"/>
                                        <p:tgtEl>
                                          <p:spTgt spid="12"/>
                                        </p:tgtEl>
                                        <p:attrNameLst>
                                          <p:attrName>ppt_x</p:attrName>
                                          <p:attrName>ppt_y</p:attrName>
                                        </p:attrNameLst>
                                      </p:cBhvr>
                                      <p:rCtr x="3581" y="9676"/>
                                    </p:animMotion>
                                  </p:childTnLst>
                                </p:cTn>
                              </p:par>
                              <p:par>
                                <p:cTn id="46" presetID="42" presetClass="path" presetSubtype="0" accel="50000" decel="50000" fill="hold" grpId="1" nodeType="withEffect">
                                  <p:stCondLst>
                                    <p:cond delay="0"/>
                                  </p:stCondLst>
                                  <p:childTnLst>
                                    <p:animMotion origin="layout" path="M -4.16667E-7 4.81481E-6 L 0.07435 -0.122 " pathEditMode="relative" rAng="0" ptsTypes="AA">
                                      <p:cBhvr>
                                        <p:cTn id="47" dur="800" fill="hold"/>
                                        <p:tgtEl>
                                          <p:spTgt spid="15"/>
                                        </p:tgtEl>
                                        <p:attrNameLst>
                                          <p:attrName>ppt_x</p:attrName>
                                          <p:attrName>ppt_y</p:attrName>
                                        </p:attrNameLst>
                                      </p:cBhvr>
                                      <p:rCtr x="3711" y="-6111"/>
                                    </p:animMotion>
                                  </p:childTnLst>
                                </p:cTn>
                              </p:par>
                              <p:par>
                                <p:cTn id="48" presetID="42" presetClass="path" presetSubtype="0" accel="50000" decel="50000" fill="hold" grpId="1" nodeType="withEffect">
                                  <p:stCondLst>
                                    <p:cond delay="0"/>
                                  </p:stCondLst>
                                  <p:childTnLst>
                                    <p:animMotion origin="layout" path="M 3.54167E-6 4.07407E-6 L -0.21993 -0.06459 " pathEditMode="relative" rAng="0" ptsTypes="AA">
                                      <p:cBhvr>
                                        <p:cTn id="49" dur="900" fill="hold"/>
                                        <p:tgtEl>
                                          <p:spTgt spid="14"/>
                                        </p:tgtEl>
                                        <p:attrNameLst>
                                          <p:attrName>ppt_x</p:attrName>
                                          <p:attrName>ppt_y</p:attrName>
                                        </p:attrNameLst>
                                      </p:cBhvr>
                                      <p:rCtr x="-11003" y="-3241"/>
                                    </p:animMotion>
                                  </p:childTnLst>
                                </p:cTn>
                              </p:par>
                              <p:par>
                                <p:cTn id="50" presetID="42" presetClass="path" presetSubtype="0" accel="50000" decel="50000" fill="hold" grpId="1" nodeType="withEffect">
                                  <p:stCondLst>
                                    <p:cond delay="0"/>
                                  </p:stCondLst>
                                  <p:childTnLst>
                                    <p:animMotion origin="layout" path="M -3.75E-6 -1.11111E-6 L 0.07513 -0.19375 " pathEditMode="relative" rAng="0" ptsTypes="AA">
                                      <p:cBhvr>
                                        <p:cTn id="51" dur="900" fill="hold"/>
                                        <p:tgtEl>
                                          <p:spTgt spid="17"/>
                                        </p:tgtEl>
                                        <p:attrNameLst>
                                          <p:attrName>ppt_x</p:attrName>
                                          <p:attrName>ppt_y</p:attrName>
                                        </p:attrNameLst>
                                      </p:cBhvr>
                                      <p:rCtr x="3750" y="-9699"/>
                                    </p:animMotion>
                                  </p:childTnLst>
                                </p:cTn>
                              </p:par>
                              <p:par>
                                <p:cTn id="52" presetID="42" presetClass="path" presetSubtype="0" accel="50000" decel="50000" fill="hold" grpId="1" nodeType="withEffect">
                                  <p:stCondLst>
                                    <p:cond delay="0"/>
                                  </p:stCondLst>
                                  <p:childTnLst>
                                    <p:animMotion origin="layout" path="M 2.91667E-6 -1.48148E-6 L -0.1444 -0.19977 " pathEditMode="relative" rAng="0" ptsTypes="AA">
                                      <p:cBhvr>
                                        <p:cTn id="53" dur="900" fill="hold"/>
                                        <p:tgtEl>
                                          <p:spTgt spid="16"/>
                                        </p:tgtEl>
                                        <p:attrNameLst>
                                          <p:attrName>ppt_x</p:attrName>
                                          <p:attrName>ppt_y</p:attrName>
                                        </p:attrNameLst>
                                      </p:cBhvr>
                                      <p:rCtr x="-7227" y="-10000"/>
                                    </p:animMotion>
                                  </p:childTnLst>
                                </p:cTn>
                              </p:par>
                            </p:childTnLst>
                          </p:cTn>
                        </p:par>
                      </p:childTnLst>
                    </p:cTn>
                  </p:par>
                  <p:par>
                    <p:cTn id="54" fill="hold">
                      <p:stCondLst>
                        <p:cond delay="indefinite"/>
                      </p:stCondLst>
                      <p:childTnLst>
                        <p:par>
                          <p:cTn id="55" fill="hold">
                            <p:stCondLst>
                              <p:cond delay="0"/>
                            </p:stCondLst>
                            <p:childTnLst>
                              <p:par>
                                <p:cTn id="56" presetID="42" presetClass="path" presetSubtype="0" accel="50000" decel="50000" fill="hold" grpId="2" nodeType="clickEffect">
                                  <p:stCondLst>
                                    <p:cond delay="0"/>
                                  </p:stCondLst>
                                  <p:childTnLst>
                                    <p:animMotion origin="layout" path="M 0.00039 0.19399 L 0.1474 -3.7037E-6 " pathEditMode="relative" rAng="0" ptsTypes="AA">
                                      <p:cBhvr>
                                        <p:cTn id="57" dur="900" fill="hold"/>
                                        <p:tgtEl>
                                          <p:spTgt spid="18"/>
                                        </p:tgtEl>
                                        <p:attrNameLst>
                                          <p:attrName>ppt_x</p:attrName>
                                          <p:attrName>ppt_y</p:attrName>
                                        </p:attrNameLst>
                                      </p:cBhvr>
                                      <p:rCtr x="7344" y="-9699"/>
                                    </p:animMotion>
                                  </p:childTnLst>
                                </p:cTn>
                              </p:par>
                              <p:par>
                                <p:cTn id="58" presetID="42" presetClass="path" presetSubtype="0" accel="50000" decel="50000" fill="hold" grpId="2" nodeType="withEffect">
                                  <p:stCondLst>
                                    <p:cond delay="0"/>
                                  </p:stCondLst>
                                  <p:childTnLst>
                                    <p:animMotion origin="layout" path="M -0.1444 -0.19977 L 0.1487 -0.13565 " pathEditMode="relative" rAng="0" ptsTypes="AA">
                                      <p:cBhvr>
                                        <p:cTn id="59" dur="1000" fill="hold"/>
                                        <p:tgtEl>
                                          <p:spTgt spid="16"/>
                                        </p:tgtEl>
                                        <p:attrNameLst>
                                          <p:attrName>ppt_x</p:attrName>
                                          <p:attrName>ppt_y</p:attrName>
                                        </p:attrNameLst>
                                      </p:cBhvr>
                                      <p:rCtr x="14648" y="3194"/>
                                    </p:animMotion>
                                  </p:childTnLst>
                                </p:cTn>
                              </p:par>
                              <p:par>
                                <p:cTn id="60" presetID="42" presetClass="path" presetSubtype="0" accel="50000" decel="50000" fill="hold" grpId="2" nodeType="withEffect">
                                  <p:stCondLst>
                                    <p:cond delay="0"/>
                                  </p:stCondLst>
                                  <p:childTnLst>
                                    <p:animMotion origin="layout" path="M 0.07175 0.19351 L 0.21901 -0.19931 " pathEditMode="relative" rAng="0" ptsTypes="AA">
                                      <p:cBhvr>
                                        <p:cTn id="61" dur="1000" fill="hold"/>
                                        <p:tgtEl>
                                          <p:spTgt spid="12"/>
                                        </p:tgtEl>
                                        <p:attrNameLst>
                                          <p:attrName>ppt_x</p:attrName>
                                          <p:attrName>ppt_y</p:attrName>
                                        </p:attrNameLst>
                                      </p:cBhvr>
                                      <p:rCtr x="7357" y="-19653"/>
                                    </p:animMotion>
                                  </p:childTnLst>
                                </p:cTn>
                              </p:par>
                              <p:par>
                                <p:cTn id="62" presetID="42" presetClass="path" presetSubtype="0" accel="50000" decel="50000" fill="hold" grpId="2" nodeType="withEffect">
                                  <p:stCondLst>
                                    <p:cond delay="0"/>
                                  </p:stCondLst>
                                  <p:childTnLst>
                                    <p:animMotion origin="layout" path="M 0.07435 -0.122 L 0.22162 0.06875 " pathEditMode="relative" rAng="0" ptsTypes="AA">
                                      <p:cBhvr>
                                        <p:cTn id="63" dur="1000" fill="hold"/>
                                        <p:tgtEl>
                                          <p:spTgt spid="15"/>
                                        </p:tgtEl>
                                        <p:attrNameLst>
                                          <p:attrName>ppt_x</p:attrName>
                                          <p:attrName>ppt_y</p:attrName>
                                        </p:attrNameLst>
                                      </p:cBhvr>
                                      <p:rCtr x="7357" y="9537"/>
                                    </p:animMotion>
                                  </p:childTnLst>
                                </p:cTn>
                              </p:par>
                              <p:par>
                                <p:cTn id="64" presetID="42" presetClass="path" presetSubtype="0" accel="50000" decel="50000" fill="hold" grpId="2" nodeType="withEffect">
                                  <p:stCondLst>
                                    <p:cond delay="0"/>
                                  </p:stCondLst>
                                  <p:childTnLst>
                                    <p:animMotion origin="layout" path="M 0.07513 -0.19375 L -0.29231 -0.32639 " pathEditMode="relative" rAng="0" ptsTypes="AA">
                                      <p:cBhvr>
                                        <p:cTn id="65" dur="1000" fill="hold"/>
                                        <p:tgtEl>
                                          <p:spTgt spid="17"/>
                                        </p:tgtEl>
                                        <p:attrNameLst>
                                          <p:attrName>ppt_x</p:attrName>
                                          <p:attrName>ppt_y</p:attrName>
                                        </p:attrNameLst>
                                      </p:cBhvr>
                                      <p:rCtr x="-18372" y="-6644"/>
                                    </p:animMotion>
                                  </p:childTnLst>
                                </p:cTn>
                              </p:par>
                              <p:par>
                                <p:cTn id="66" presetID="42" presetClass="path" presetSubtype="0" accel="50000" decel="50000" fill="hold" grpId="2" nodeType="withEffect">
                                  <p:stCondLst>
                                    <p:cond delay="0"/>
                                  </p:stCondLst>
                                  <p:childTnLst>
                                    <p:animMotion origin="layout" path="M -0.21993 -0.06459 L -0.14649 0.06504 " pathEditMode="relative" rAng="0" ptsTypes="AA">
                                      <p:cBhvr>
                                        <p:cTn id="67" dur="1000" fill="hold"/>
                                        <p:tgtEl>
                                          <p:spTgt spid="14"/>
                                        </p:tgtEl>
                                        <p:attrNameLst>
                                          <p:attrName>ppt_x</p:attrName>
                                          <p:attrName>ppt_y</p:attrName>
                                        </p:attrNameLst>
                                      </p:cBhvr>
                                      <p:rCtr x="3672" y="6481"/>
                                    </p:animMotion>
                                  </p:childTnLst>
                                </p:cTn>
                              </p:par>
                            </p:childTnLst>
                          </p:cTn>
                        </p:par>
                      </p:childTnLst>
                    </p:cTn>
                  </p:par>
                  <p:par>
                    <p:cTn id="68" fill="hold">
                      <p:stCondLst>
                        <p:cond delay="indefinite"/>
                      </p:stCondLst>
                      <p:childTnLst>
                        <p:par>
                          <p:cTn id="69" fill="hold">
                            <p:stCondLst>
                              <p:cond delay="0"/>
                            </p:stCondLst>
                            <p:childTnLst>
                              <p:par>
                                <p:cTn id="70" presetID="42" presetClass="path" presetSubtype="0" accel="50000" decel="50000" fill="hold" grpId="3" nodeType="clickEffect">
                                  <p:stCondLst>
                                    <p:cond delay="0"/>
                                  </p:stCondLst>
                                  <p:childTnLst>
                                    <p:animMotion origin="layout" path="M 0.1474 -3.7037E-6 L 0.29375 -0.00115 " pathEditMode="relative" rAng="0" ptsTypes="AA">
                                      <p:cBhvr>
                                        <p:cTn id="71" dur="900" fill="hold"/>
                                        <p:tgtEl>
                                          <p:spTgt spid="18"/>
                                        </p:tgtEl>
                                        <p:attrNameLst>
                                          <p:attrName>ppt_x</p:attrName>
                                          <p:attrName>ppt_y</p:attrName>
                                        </p:attrNameLst>
                                      </p:cBhvr>
                                      <p:rCtr x="7318" y="-69"/>
                                    </p:animMotion>
                                  </p:childTnLst>
                                </p:cTn>
                              </p:par>
                              <p:par>
                                <p:cTn id="72" presetID="42" presetClass="path" presetSubtype="0" accel="50000" decel="50000" fill="hold" grpId="3" nodeType="withEffect">
                                  <p:stCondLst>
                                    <p:cond delay="0"/>
                                  </p:stCondLst>
                                  <p:childTnLst>
                                    <p:animMotion origin="layout" path="M -0.29231 -0.32639 L -0.07291 -0.32523 " pathEditMode="relative" rAng="0" ptsTypes="AA">
                                      <p:cBhvr>
                                        <p:cTn id="73" dur="1000" fill="hold"/>
                                        <p:tgtEl>
                                          <p:spTgt spid="17"/>
                                        </p:tgtEl>
                                        <p:attrNameLst>
                                          <p:attrName>ppt_x</p:attrName>
                                          <p:attrName>ppt_y</p:attrName>
                                        </p:attrNameLst>
                                      </p:cBhvr>
                                      <p:rCtr x="10964" y="46"/>
                                    </p:animMotion>
                                  </p:childTnLst>
                                </p:cTn>
                              </p:par>
                              <p:par>
                                <p:cTn id="74" presetID="42" presetClass="path" presetSubtype="0" accel="50000" decel="50000" fill="hold" grpId="3" nodeType="withEffect">
                                  <p:stCondLst>
                                    <p:cond delay="0"/>
                                  </p:stCondLst>
                                  <p:childTnLst>
                                    <p:animMotion origin="layout" path="M 0.22162 0.06875 L 0.07474 -0.3169 " pathEditMode="relative" rAng="0" ptsTypes="AA">
                                      <p:cBhvr>
                                        <p:cTn id="75" dur="1000" fill="hold"/>
                                        <p:tgtEl>
                                          <p:spTgt spid="15"/>
                                        </p:tgtEl>
                                        <p:attrNameLst>
                                          <p:attrName>ppt_x</p:attrName>
                                          <p:attrName>ppt_y</p:attrName>
                                        </p:attrNameLst>
                                      </p:cBhvr>
                                      <p:rCtr x="-7344" y="-19282"/>
                                    </p:animMotion>
                                  </p:childTnLst>
                                </p:cTn>
                              </p:par>
                              <p:par>
                                <p:cTn id="76" presetID="42" presetClass="path" presetSubtype="0" accel="50000" decel="50000" fill="hold" grpId="3" nodeType="withEffect">
                                  <p:stCondLst>
                                    <p:cond delay="0"/>
                                  </p:stCondLst>
                                  <p:childTnLst>
                                    <p:animMotion origin="layout" path="M 0.1487 -0.13565 L 0.29622 -0.3956 " pathEditMode="relative" rAng="0" ptsTypes="AA">
                                      <p:cBhvr>
                                        <p:cTn id="77" dur="1000" fill="hold"/>
                                        <p:tgtEl>
                                          <p:spTgt spid="16"/>
                                        </p:tgtEl>
                                        <p:attrNameLst>
                                          <p:attrName>ppt_x</p:attrName>
                                          <p:attrName>ppt_y</p:attrName>
                                        </p:attrNameLst>
                                      </p:cBhvr>
                                      <p:rCtr x="7370" y="-13009"/>
                                    </p:animMotion>
                                  </p:childTnLst>
                                </p:cTn>
                              </p:par>
                              <p:par>
                                <p:cTn id="78" presetID="42" presetClass="path" presetSubtype="0" accel="50000" decel="50000" fill="hold" grpId="3" nodeType="withEffect">
                                  <p:stCondLst>
                                    <p:cond delay="0"/>
                                  </p:stCondLst>
                                  <p:childTnLst>
                                    <p:animMotion origin="layout" path="M -0.14649 0.06504 L -0.07279 -0.13496 " pathEditMode="relative" rAng="0" ptsTypes="AA">
                                      <p:cBhvr>
                                        <p:cTn id="79" dur="1000" fill="hold"/>
                                        <p:tgtEl>
                                          <p:spTgt spid="14"/>
                                        </p:tgtEl>
                                        <p:attrNameLst>
                                          <p:attrName>ppt_x</p:attrName>
                                          <p:attrName>ppt_y</p:attrName>
                                        </p:attrNameLst>
                                      </p:cBhvr>
                                      <p:rCtr x="3685" y="-10000"/>
                                    </p:animMotion>
                                  </p:childTnLst>
                                </p:cTn>
                              </p:par>
                            </p:childTnLst>
                          </p:cTn>
                        </p:par>
                      </p:childTnLst>
                    </p:cTn>
                  </p:par>
                  <p:par>
                    <p:cTn id="80" fill="hold">
                      <p:stCondLst>
                        <p:cond delay="indefinite"/>
                      </p:stCondLst>
                      <p:childTnLst>
                        <p:par>
                          <p:cTn id="81" fill="hold">
                            <p:stCondLst>
                              <p:cond delay="0"/>
                            </p:stCondLst>
                            <p:childTnLst>
                              <p:par>
                                <p:cTn id="82" presetID="1" presetClass="exit" presetSubtype="0" fill="hold" grpId="4" nodeType="clickEffect">
                                  <p:stCondLst>
                                    <p:cond delay="0"/>
                                  </p:stCondLst>
                                  <p:childTnLst>
                                    <p:set>
                                      <p:cBhvr>
                                        <p:cTn id="83" dur="1" fill="hold">
                                          <p:stCondLst>
                                            <p:cond delay="0"/>
                                          </p:stCondLst>
                                        </p:cTn>
                                        <p:tgtEl>
                                          <p:spTgt spid="18"/>
                                        </p:tgtEl>
                                        <p:attrNameLst>
                                          <p:attrName>style.visibility</p:attrName>
                                        </p:attrNameLst>
                                      </p:cBhvr>
                                      <p:to>
                                        <p:strVal val="hidden"/>
                                      </p:to>
                                    </p:set>
                                  </p:childTnLst>
                                </p:cTn>
                              </p:par>
                              <p:par>
                                <p:cTn id="84" presetID="1" presetClass="exit" presetSubtype="0" fill="hold" grpId="4" nodeType="withEffect">
                                  <p:stCondLst>
                                    <p:cond delay="0"/>
                                  </p:stCondLst>
                                  <p:childTnLst>
                                    <p:set>
                                      <p:cBhvr>
                                        <p:cTn id="85" dur="1" fill="hold">
                                          <p:stCondLst>
                                            <p:cond delay="0"/>
                                          </p:stCondLst>
                                        </p:cTn>
                                        <p:tgtEl>
                                          <p:spTgt spid="16"/>
                                        </p:tgtEl>
                                        <p:attrNameLst>
                                          <p:attrName>style.visibility</p:attrName>
                                        </p:attrNameLst>
                                      </p:cBhvr>
                                      <p:to>
                                        <p:strVal val="hidden"/>
                                      </p:to>
                                    </p:set>
                                  </p:childTnLst>
                                </p:cTn>
                              </p:par>
                              <p:par>
                                <p:cTn id="86" presetID="1" presetClass="exit" presetSubtype="0" fill="hold" grpId="3" nodeType="withEffect">
                                  <p:stCondLst>
                                    <p:cond delay="0"/>
                                  </p:stCondLst>
                                  <p:childTnLst>
                                    <p:set>
                                      <p:cBhvr>
                                        <p:cTn id="87" dur="1" fill="hold">
                                          <p:stCondLst>
                                            <p:cond delay="0"/>
                                          </p:stCondLst>
                                        </p:cTn>
                                        <p:tgtEl>
                                          <p:spTgt spid="12"/>
                                        </p:tgtEl>
                                        <p:attrNameLst>
                                          <p:attrName>style.visibility</p:attrName>
                                        </p:attrNameLst>
                                      </p:cBhvr>
                                      <p:to>
                                        <p:strVal val="hidden"/>
                                      </p:to>
                                    </p:set>
                                  </p:childTnLst>
                                </p:cTn>
                              </p:par>
                              <p:par>
                                <p:cTn id="88" presetID="1" presetClass="exit" presetSubtype="0" fill="hold" grpId="4" nodeType="withEffect">
                                  <p:stCondLst>
                                    <p:cond delay="0"/>
                                  </p:stCondLst>
                                  <p:childTnLst>
                                    <p:set>
                                      <p:cBhvr>
                                        <p:cTn id="89" dur="1" fill="hold">
                                          <p:stCondLst>
                                            <p:cond delay="0"/>
                                          </p:stCondLst>
                                        </p:cTn>
                                        <p:tgtEl>
                                          <p:spTgt spid="15"/>
                                        </p:tgtEl>
                                        <p:attrNameLst>
                                          <p:attrName>style.visibility</p:attrName>
                                        </p:attrNameLst>
                                      </p:cBhvr>
                                      <p:to>
                                        <p:strVal val="hidden"/>
                                      </p:to>
                                    </p:set>
                                  </p:childTnLst>
                                </p:cTn>
                              </p:par>
                              <p:par>
                                <p:cTn id="90" presetID="1" presetClass="exit" presetSubtype="0" fill="hold" grpId="4" nodeType="withEffect">
                                  <p:stCondLst>
                                    <p:cond delay="0"/>
                                  </p:stCondLst>
                                  <p:childTnLst>
                                    <p:set>
                                      <p:cBhvr>
                                        <p:cTn id="91" dur="1" fill="hold">
                                          <p:stCondLst>
                                            <p:cond delay="0"/>
                                          </p:stCondLst>
                                        </p:cTn>
                                        <p:tgtEl>
                                          <p:spTgt spid="14"/>
                                        </p:tgtEl>
                                        <p:attrNameLst>
                                          <p:attrName>style.visibility</p:attrName>
                                        </p:attrNameLst>
                                      </p:cBhvr>
                                      <p:to>
                                        <p:strVal val="hidden"/>
                                      </p:to>
                                    </p:set>
                                  </p:childTnLst>
                                </p:cTn>
                              </p:par>
                              <p:par>
                                <p:cTn id="92" presetID="1" presetClass="exit" presetSubtype="0" fill="hold" grpId="4" nodeType="withEffect">
                                  <p:stCondLst>
                                    <p:cond delay="0"/>
                                  </p:stCondLst>
                                  <p:childTnLst>
                                    <p:set>
                                      <p:cBhvr>
                                        <p:cTn id="93" dur="1" fill="hold">
                                          <p:stCondLst>
                                            <p:cond delay="0"/>
                                          </p:stCondLst>
                                        </p:cTn>
                                        <p:tgtEl>
                                          <p:spTgt spid="17"/>
                                        </p:tgtEl>
                                        <p:attrNameLst>
                                          <p:attrName>style.visibility</p:attrName>
                                        </p:attrNameLst>
                                      </p:cBhvr>
                                      <p:to>
                                        <p:strVal val="hidden"/>
                                      </p:to>
                                    </p:set>
                                  </p:childTnLst>
                                </p:cTn>
                              </p:par>
                              <p:par>
                                <p:cTn id="94" presetID="1" presetClass="entr" presetSubtype="0" fill="hold" grpId="0" nodeType="withEffect">
                                  <p:stCondLst>
                                    <p:cond delay="0"/>
                                  </p:stCondLst>
                                  <p:childTnLst>
                                    <p:set>
                                      <p:cBhvr>
                                        <p:cTn id="95" dur="1" fill="hold">
                                          <p:stCondLst>
                                            <p:cond delay="0"/>
                                          </p:stCondLst>
                                        </p:cTn>
                                        <p:tgtEl>
                                          <p:spTgt spid="13"/>
                                        </p:tgtEl>
                                        <p:attrNameLst>
                                          <p:attrName>style.visibility</p:attrName>
                                        </p:attrNameLst>
                                      </p:cBhvr>
                                      <p:to>
                                        <p:strVal val="visible"/>
                                      </p:to>
                                    </p:set>
                                  </p:childTnLst>
                                </p:cTn>
                              </p:par>
                            </p:childTnLst>
                          </p:cTn>
                        </p:par>
                        <p:par>
                          <p:cTn id="96" fill="hold">
                            <p:stCondLst>
                              <p:cond delay="0"/>
                            </p:stCondLst>
                            <p:childTnLst>
                              <p:par>
                                <p:cTn id="97" presetID="26" presetClass="emph" presetSubtype="0" repeatCount="indefinite" fill="hold" grpId="1" nodeType="afterEffect">
                                  <p:stCondLst>
                                    <p:cond delay="0"/>
                                  </p:stCondLst>
                                  <p:endCondLst>
                                    <p:cond evt="onNext" delay="0">
                                      <p:tgtEl>
                                        <p:sldTgt/>
                                      </p:tgtEl>
                                    </p:cond>
                                  </p:endCondLst>
                                  <p:childTnLst>
                                    <p:animEffect transition="out" filter="fade">
                                      <p:cBhvr>
                                        <p:cTn id="98" dur="500" tmFilter="0, 0; .2, .5; .8, .5; 1, 0"/>
                                        <p:tgtEl>
                                          <p:spTgt spid="13"/>
                                        </p:tgtEl>
                                      </p:cBhvr>
                                    </p:animEffect>
                                    <p:animScale>
                                      <p:cBhvr>
                                        <p:cTn id="99" dur="250" autoRev="1" fill="hold"/>
                                        <p:tgtEl>
                                          <p:spTgt spid="1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2" grpId="2" animBg="1"/>
      <p:bldP spid="12" grpId="3" animBg="1"/>
      <p:bldP spid="14" grpId="0" animBg="1"/>
      <p:bldP spid="14" grpId="1" animBg="1"/>
      <p:bldP spid="14" grpId="2" animBg="1"/>
      <p:bldP spid="14" grpId="3" animBg="1"/>
      <p:bldP spid="14" grpId="4" animBg="1"/>
      <p:bldP spid="15" grpId="0" animBg="1"/>
      <p:bldP spid="15" grpId="1" animBg="1"/>
      <p:bldP spid="15" grpId="2" animBg="1"/>
      <p:bldP spid="15" grpId="3" animBg="1"/>
      <p:bldP spid="15" grpId="4" animBg="1"/>
      <p:bldP spid="16" grpId="0" animBg="1"/>
      <p:bldP spid="16" grpId="1" animBg="1"/>
      <p:bldP spid="16" grpId="2" animBg="1"/>
      <p:bldP spid="16" grpId="3" animBg="1"/>
      <p:bldP spid="16" grpId="4" animBg="1"/>
      <p:bldP spid="17" grpId="0" animBg="1"/>
      <p:bldP spid="17" grpId="1" animBg="1"/>
      <p:bldP spid="17" grpId="2" animBg="1"/>
      <p:bldP spid="17" grpId="3" animBg="1"/>
      <p:bldP spid="17" grpId="4" animBg="1"/>
      <p:bldP spid="18" grpId="0" animBg="1"/>
      <p:bldP spid="18" grpId="1" animBg="1"/>
      <p:bldP spid="18" grpId="2" animBg="1"/>
      <p:bldP spid="18" grpId="3" animBg="1"/>
      <p:bldP spid="18" grpId="4" animBg="1"/>
      <p:bldP spid="13" grpId="0" animBg="1"/>
      <p:bldP spid="13"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FB96B55-F828-42C5-81D2-30EF1863FF2B}"/>
              </a:ext>
            </a:extLst>
          </p:cNvPr>
          <p:cNvPicPr>
            <a:picLocks noChangeAspect="1"/>
          </p:cNvPicPr>
          <p:nvPr/>
        </p:nvPicPr>
        <p:blipFill>
          <a:blip r:embed="rId2"/>
          <a:stretch>
            <a:fillRect/>
          </a:stretch>
        </p:blipFill>
        <p:spPr>
          <a:xfrm>
            <a:off x="261549" y="137771"/>
            <a:ext cx="11668902" cy="6582457"/>
          </a:xfrm>
          <a:prstGeom prst="rect">
            <a:avLst/>
          </a:prstGeom>
        </p:spPr>
      </p:pic>
    </p:spTree>
    <p:extLst>
      <p:ext uri="{BB962C8B-B14F-4D97-AF65-F5344CB8AC3E}">
        <p14:creationId xmlns:p14="http://schemas.microsoft.com/office/powerpoint/2010/main" val="3308088226"/>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FBCBCF6-9957-41F8-A350-6A85F3D0781F}"/>
              </a:ext>
            </a:extLst>
          </p:cNvPr>
          <p:cNvSpPr txBox="1"/>
          <p:nvPr/>
        </p:nvSpPr>
        <p:spPr>
          <a:xfrm>
            <a:off x="408371" y="594803"/>
            <a:ext cx="10227077" cy="769441"/>
          </a:xfrm>
          <a:prstGeom prst="rect">
            <a:avLst/>
          </a:prstGeom>
          <a:noFill/>
        </p:spPr>
        <p:txBody>
          <a:bodyPr wrap="square" rtlCol="0">
            <a:spAutoFit/>
          </a:bodyPr>
          <a:lstStyle/>
          <a:p>
            <a:r>
              <a:rPr lang="en-US" sz="4400" dirty="0">
                <a:latin typeface="Cookie" panose="02000000000000000000" pitchFamily="2" charset="0"/>
              </a:rPr>
              <a:t>Our first goal is to detect the objects in the frame….</a:t>
            </a:r>
          </a:p>
        </p:txBody>
      </p:sp>
      <p:sp>
        <p:nvSpPr>
          <p:cNvPr id="5" name="TextBox 4">
            <a:extLst>
              <a:ext uri="{FF2B5EF4-FFF2-40B4-BE49-F238E27FC236}">
                <a16:creationId xmlns:a16="http://schemas.microsoft.com/office/drawing/2014/main" id="{BBA408A5-8C40-4BB0-9D7C-F2093823B983}"/>
              </a:ext>
            </a:extLst>
          </p:cNvPr>
          <p:cNvSpPr txBox="1"/>
          <p:nvPr/>
        </p:nvSpPr>
        <p:spPr>
          <a:xfrm>
            <a:off x="408370" y="1417511"/>
            <a:ext cx="10564430" cy="523220"/>
          </a:xfrm>
          <a:prstGeom prst="rect">
            <a:avLst/>
          </a:prstGeom>
          <a:noFill/>
        </p:spPr>
        <p:txBody>
          <a:bodyPr wrap="square" rtlCol="0">
            <a:spAutoFit/>
          </a:bodyPr>
          <a:lstStyle/>
          <a:p>
            <a:r>
              <a:rPr lang="en-US" sz="2800" dirty="0">
                <a:latin typeface="Cookie" panose="02000000000000000000" pitchFamily="2" charset="0"/>
              </a:rPr>
              <a:t>So we use motion for doing this as in our case objects definitely move…  the idea is…</a:t>
            </a:r>
            <a:endParaRPr lang="en-IN" sz="2800" dirty="0">
              <a:latin typeface="Cookie" panose="02000000000000000000" pitchFamily="2" charset="0"/>
            </a:endParaRPr>
          </a:p>
        </p:txBody>
      </p:sp>
      <p:pic>
        <p:nvPicPr>
          <p:cNvPr id="7" name="Picture 6">
            <a:extLst>
              <a:ext uri="{FF2B5EF4-FFF2-40B4-BE49-F238E27FC236}">
                <a16:creationId xmlns:a16="http://schemas.microsoft.com/office/drawing/2014/main" id="{53B1A01C-1F7F-4021-8112-91EFD439B633}"/>
              </a:ext>
            </a:extLst>
          </p:cNvPr>
          <p:cNvPicPr>
            <a:picLocks noChangeAspect="1"/>
          </p:cNvPicPr>
          <p:nvPr/>
        </p:nvPicPr>
        <p:blipFill>
          <a:blip r:embed="rId2"/>
          <a:stretch>
            <a:fillRect/>
          </a:stretch>
        </p:blipFill>
        <p:spPr>
          <a:xfrm>
            <a:off x="88777" y="2817788"/>
            <a:ext cx="3971276" cy="2198970"/>
          </a:xfrm>
          <a:prstGeom prst="rect">
            <a:avLst/>
          </a:prstGeom>
        </p:spPr>
      </p:pic>
      <p:pic>
        <p:nvPicPr>
          <p:cNvPr id="9" name="Picture 8">
            <a:extLst>
              <a:ext uri="{FF2B5EF4-FFF2-40B4-BE49-F238E27FC236}">
                <a16:creationId xmlns:a16="http://schemas.microsoft.com/office/drawing/2014/main" id="{83B0F618-140A-49E9-A391-6A11A7A0DAB4}"/>
              </a:ext>
            </a:extLst>
          </p:cNvPr>
          <p:cNvPicPr>
            <a:picLocks noChangeAspect="1"/>
          </p:cNvPicPr>
          <p:nvPr/>
        </p:nvPicPr>
        <p:blipFill>
          <a:blip r:embed="rId3"/>
          <a:stretch>
            <a:fillRect/>
          </a:stretch>
        </p:blipFill>
        <p:spPr>
          <a:xfrm>
            <a:off x="4772716" y="2817788"/>
            <a:ext cx="3934750" cy="2198970"/>
          </a:xfrm>
          <a:prstGeom prst="rect">
            <a:avLst/>
          </a:prstGeom>
        </p:spPr>
      </p:pic>
      <p:pic>
        <p:nvPicPr>
          <p:cNvPr id="11" name="Picture 10">
            <a:extLst>
              <a:ext uri="{FF2B5EF4-FFF2-40B4-BE49-F238E27FC236}">
                <a16:creationId xmlns:a16="http://schemas.microsoft.com/office/drawing/2014/main" id="{56D91952-55B7-4711-A20C-ADDB83E0E192}"/>
              </a:ext>
            </a:extLst>
          </p:cNvPr>
          <p:cNvPicPr>
            <a:picLocks noChangeAspect="1"/>
          </p:cNvPicPr>
          <p:nvPr/>
        </p:nvPicPr>
        <p:blipFill>
          <a:blip r:embed="rId4"/>
          <a:stretch>
            <a:fillRect/>
          </a:stretch>
        </p:blipFill>
        <p:spPr>
          <a:xfrm>
            <a:off x="11264083" y="2972274"/>
            <a:ext cx="790112" cy="568881"/>
          </a:xfrm>
          <a:prstGeom prst="rect">
            <a:avLst/>
          </a:prstGeom>
        </p:spPr>
      </p:pic>
      <p:pic>
        <p:nvPicPr>
          <p:cNvPr id="13" name="Picture 12">
            <a:extLst>
              <a:ext uri="{FF2B5EF4-FFF2-40B4-BE49-F238E27FC236}">
                <a16:creationId xmlns:a16="http://schemas.microsoft.com/office/drawing/2014/main" id="{1D3B0B24-0C91-4543-BD58-1B5C2D583E91}"/>
              </a:ext>
            </a:extLst>
          </p:cNvPr>
          <p:cNvPicPr>
            <a:picLocks noChangeAspect="1"/>
          </p:cNvPicPr>
          <p:nvPr/>
        </p:nvPicPr>
        <p:blipFill>
          <a:blip r:embed="rId5"/>
          <a:stretch>
            <a:fillRect/>
          </a:stretch>
        </p:blipFill>
        <p:spPr>
          <a:xfrm>
            <a:off x="10577743" y="3587284"/>
            <a:ext cx="790113" cy="659977"/>
          </a:xfrm>
          <a:prstGeom prst="rect">
            <a:avLst/>
          </a:prstGeom>
        </p:spPr>
      </p:pic>
      <p:pic>
        <p:nvPicPr>
          <p:cNvPr id="15" name="Picture 14">
            <a:extLst>
              <a:ext uri="{FF2B5EF4-FFF2-40B4-BE49-F238E27FC236}">
                <a16:creationId xmlns:a16="http://schemas.microsoft.com/office/drawing/2014/main" id="{6143AF35-FF28-42E5-A702-D09386F4255B}"/>
              </a:ext>
            </a:extLst>
          </p:cNvPr>
          <p:cNvPicPr>
            <a:picLocks noChangeAspect="1"/>
          </p:cNvPicPr>
          <p:nvPr/>
        </p:nvPicPr>
        <p:blipFill>
          <a:blip r:embed="rId6"/>
          <a:stretch>
            <a:fillRect/>
          </a:stretch>
        </p:blipFill>
        <p:spPr>
          <a:xfrm>
            <a:off x="9881768" y="2817788"/>
            <a:ext cx="790112" cy="677239"/>
          </a:xfrm>
          <a:prstGeom prst="rect">
            <a:avLst/>
          </a:prstGeom>
        </p:spPr>
      </p:pic>
      <p:pic>
        <p:nvPicPr>
          <p:cNvPr id="17" name="Picture 16">
            <a:extLst>
              <a:ext uri="{FF2B5EF4-FFF2-40B4-BE49-F238E27FC236}">
                <a16:creationId xmlns:a16="http://schemas.microsoft.com/office/drawing/2014/main" id="{6EF18D21-D1C1-401D-9604-E112FB5B5108}"/>
              </a:ext>
            </a:extLst>
          </p:cNvPr>
          <p:cNvPicPr>
            <a:picLocks noChangeAspect="1"/>
          </p:cNvPicPr>
          <p:nvPr/>
        </p:nvPicPr>
        <p:blipFill>
          <a:blip r:embed="rId7"/>
          <a:stretch>
            <a:fillRect/>
          </a:stretch>
        </p:blipFill>
        <p:spPr>
          <a:xfrm>
            <a:off x="9639563" y="4247261"/>
            <a:ext cx="790113" cy="641967"/>
          </a:xfrm>
          <a:prstGeom prst="rect">
            <a:avLst/>
          </a:prstGeom>
        </p:spPr>
      </p:pic>
      <p:pic>
        <p:nvPicPr>
          <p:cNvPr id="19" name="Picture 18">
            <a:extLst>
              <a:ext uri="{FF2B5EF4-FFF2-40B4-BE49-F238E27FC236}">
                <a16:creationId xmlns:a16="http://schemas.microsoft.com/office/drawing/2014/main" id="{CACED354-099A-4A2E-91A8-05C5DE29944E}"/>
              </a:ext>
            </a:extLst>
          </p:cNvPr>
          <p:cNvPicPr>
            <a:picLocks noChangeAspect="1"/>
          </p:cNvPicPr>
          <p:nvPr/>
        </p:nvPicPr>
        <p:blipFill>
          <a:blip r:embed="rId8"/>
          <a:stretch>
            <a:fillRect/>
          </a:stretch>
        </p:blipFill>
        <p:spPr>
          <a:xfrm>
            <a:off x="11088210" y="4447876"/>
            <a:ext cx="965985" cy="677239"/>
          </a:xfrm>
          <a:prstGeom prst="rect">
            <a:avLst/>
          </a:prstGeom>
        </p:spPr>
      </p:pic>
      <p:pic>
        <p:nvPicPr>
          <p:cNvPr id="21" name="Picture 20">
            <a:extLst>
              <a:ext uri="{FF2B5EF4-FFF2-40B4-BE49-F238E27FC236}">
                <a16:creationId xmlns:a16="http://schemas.microsoft.com/office/drawing/2014/main" id="{0F646D43-154F-46D6-A023-42BC698821E0}"/>
              </a:ext>
            </a:extLst>
          </p:cNvPr>
          <p:cNvPicPr>
            <a:picLocks noChangeAspect="1"/>
          </p:cNvPicPr>
          <p:nvPr/>
        </p:nvPicPr>
        <p:blipFill>
          <a:blip r:embed="rId9"/>
          <a:stretch>
            <a:fillRect/>
          </a:stretch>
        </p:blipFill>
        <p:spPr>
          <a:xfrm>
            <a:off x="10801825" y="2192907"/>
            <a:ext cx="924516" cy="601259"/>
          </a:xfrm>
          <a:prstGeom prst="rect">
            <a:avLst/>
          </a:prstGeom>
        </p:spPr>
      </p:pic>
      <p:pic>
        <p:nvPicPr>
          <p:cNvPr id="23" name="Picture 22">
            <a:extLst>
              <a:ext uri="{FF2B5EF4-FFF2-40B4-BE49-F238E27FC236}">
                <a16:creationId xmlns:a16="http://schemas.microsoft.com/office/drawing/2014/main" id="{E7FA9FD5-7801-4FE8-A9C0-8E8785399C23}"/>
              </a:ext>
            </a:extLst>
          </p:cNvPr>
          <p:cNvPicPr>
            <a:picLocks noChangeAspect="1"/>
          </p:cNvPicPr>
          <p:nvPr/>
        </p:nvPicPr>
        <p:blipFill>
          <a:blip r:embed="rId10"/>
          <a:stretch>
            <a:fillRect/>
          </a:stretch>
        </p:blipFill>
        <p:spPr>
          <a:xfrm>
            <a:off x="9981938" y="5100696"/>
            <a:ext cx="895475" cy="638264"/>
          </a:xfrm>
          <a:prstGeom prst="rect">
            <a:avLst/>
          </a:prstGeom>
        </p:spPr>
      </p:pic>
      <p:sp>
        <p:nvSpPr>
          <p:cNvPr id="24" name="TextBox 23">
            <a:extLst>
              <a:ext uri="{FF2B5EF4-FFF2-40B4-BE49-F238E27FC236}">
                <a16:creationId xmlns:a16="http://schemas.microsoft.com/office/drawing/2014/main" id="{846E5B07-EF10-477E-9263-A061BD8BE0C9}"/>
              </a:ext>
            </a:extLst>
          </p:cNvPr>
          <p:cNvSpPr txBox="1"/>
          <p:nvPr/>
        </p:nvSpPr>
        <p:spPr>
          <a:xfrm>
            <a:off x="4229100" y="3695700"/>
            <a:ext cx="543616" cy="646331"/>
          </a:xfrm>
          <a:prstGeom prst="rect">
            <a:avLst/>
          </a:prstGeom>
          <a:noFill/>
        </p:spPr>
        <p:txBody>
          <a:bodyPr wrap="square" rtlCol="0">
            <a:spAutoFit/>
          </a:bodyPr>
          <a:lstStyle/>
          <a:p>
            <a:r>
              <a:rPr lang="en-US" sz="3600" dirty="0"/>
              <a:t>-</a:t>
            </a:r>
            <a:endParaRPr lang="en-IN" dirty="0"/>
          </a:p>
        </p:txBody>
      </p:sp>
      <p:sp>
        <p:nvSpPr>
          <p:cNvPr id="25" name="TextBox 24">
            <a:extLst>
              <a:ext uri="{FF2B5EF4-FFF2-40B4-BE49-F238E27FC236}">
                <a16:creationId xmlns:a16="http://schemas.microsoft.com/office/drawing/2014/main" id="{C3EDC982-BDDD-4F3E-82FD-A91E0A6FA06B}"/>
              </a:ext>
            </a:extLst>
          </p:cNvPr>
          <p:cNvSpPr txBox="1"/>
          <p:nvPr/>
        </p:nvSpPr>
        <p:spPr>
          <a:xfrm>
            <a:off x="8961120" y="3587284"/>
            <a:ext cx="678443" cy="646331"/>
          </a:xfrm>
          <a:prstGeom prst="rect">
            <a:avLst/>
          </a:prstGeom>
          <a:noFill/>
        </p:spPr>
        <p:txBody>
          <a:bodyPr wrap="square" rtlCol="0">
            <a:spAutoFit/>
          </a:bodyPr>
          <a:lstStyle/>
          <a:p>
            <a:r>
              <a:rPr lang="en-US" sz="3600" dirty="0"/>
              <a:t>=</a:t>
            </a:r>
            <a:endParaRPr lang="en-IN" dirty="0"/>
          </a:p>
        </p:txBody>
      </p:sp>
    </p:spTree>
    <p:extLst>
      <p:ext uri="{BB962C8B-B14F-4D97-AF65-F5344CB8AC3E}">
        <p14:creationId xmlns:p14="http://schemas.microsoft.com/office/powerpoint/2010/main" val="3283319288"/>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250"/>
                                        <p:tgtEl>
                                          <p:spTgt spid="25"/>
                                        </p:tgtEl>
                                      </p:cBhvr>
                                    </p:animEffect>
                                  </p:childTnLst>
                                </p:cTn>
                              </p:par>
                            </p:childTnLst>
                          </p:cTn>
                        </p:par>
                        <p:par>
                          <p:cTn id="21" fill="hold">
                            <p:stCondLst>
                              <p:cond delay="250"/>
                            </p:stCondLst>
                            <p:childTnLst>
                              <p:par>
                                <p:cTn id="22" presetID="10" presetClass="entr" presetSubtype="0" fill="hold"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250"/>
                                        <p:tgtEl>
                                          <p:spTgt spid="21"/>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250"/>
                                        <p:tgtEl>
                                          <p:spTgt spid="15"/>
                                        </p:tgtEl>
                                      </p:cBhvr>
                                    </p:animEffect>
                                  </p:childTnLst>
                                </p:cTn>
                              </p:par>
                            </p:childTnLst>
                          </p:cTn>
                        </p:par>
                        <p:par>
                          <p:cTn id="29" fill="hold">
                            <p:stCondLst>
                              <p:cond delay="750"/>
                            </p:stCondLst>
                            <p:childTnLst>
                              <p:par>
                                <p:cTn id="30" presetID="10" presetClass="entr" presetSubtype="0" fill="hold"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250"/>
                                        <p:tgtEl>
                                          <p:spTgt spid="11"/>
                                        </p:tgtEl>
                                      </p:cBhvr>
                                    </p:animEffect>
                                  </p:childTnLst>
                                </p:cTn>
                              </p:par>
                            </p:childTnLst>
                          </p:cTn>
                        </p:par>
                        <p:par>
                          <p:cTn id="33" fill="hold">
                            <p:stCondLst>
                              <p:cond delay="1000"/>
                            </p:stCondLst>
                            <p:childTnLst>
                              <p:par>
                                <p:cTn id="34" presetID="10" presetClass="entr" presetSubtype="0" fill="hold"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250"/>
                                        <p:tgtEl>
                                          <p:spTgt spid="13"/>
                                        </p:tgtEl>
                                      </p:cBhvr>
                                    </p:animEffect>
                                  </p:childTnLst>
                                </p:cTn>
                              </p:par>
                            </p:childTnLst>
                          </p:cTn>
                        </p:par>
                        <p:par>
                          <p:cTn id="37" fill="hold">
                            <p:stCondLst>
                              <p:cond delay="1250"/>
                            </p:stCondLst>
                            <p:childTnLst>
                              <p:par>
                                <p:cTn id="38" presetID="10" presetClass="entr" presetSubtype="0" fill="hold" nodeType="after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250"/>
                                        <p:tgtEl>
                                          <p:spTgt spid="17"/>
                                        </p:tgtEl>
                                      </p:cBhvr>
                                    </p:animEffect>
                                  </p:childTnLst>
                                </p:cTn>
                              </p:par>
                            </p:childTnLst>
                          </p:cTn>
                        </p:par>
                        <p:par>
                          <p:cTn id="41" fill="hold">
                            <p:stCondLst>
                              <p:cond delay="1500"/>
                            </p:stCondLst>
                            <p:childTnLst>
                              <p:par>
                                <p:cTn id="42" presetID="10" presetClass="entr" presetSubtype="0" fill="hold" nodeType="after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250"/>
                                        <p:tgtEl>
                                          <p:spTgt spid="23"/>
                                        </p:tgtEl>
                                      </p:cBhvr>
                                    </p:animEffect>
                                  </p:childTnLst>
                                </p:cTn>
                              </p:par>
                            </p:childTnLst>
                          </p:cTn>
                        </p:par>
                        <p:par>
                          <p:cTn id="45" fill="hold">
                            <p:stCondLst>
                              <p:cond delay="1750"/>
                            </p:stCondLst>
                            <p:childTnLst>
                              <p:par>
                                <p:cTn id="46" presetID="10" presetClass="entr" presetSubtype="0" fill="hold" nodeType="after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2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85EC91-BA15-49CE-8C4B-939C7A838417}"/>
              </a:ext>
            </a:extLst>
          </p:cNvPr>
          <p:cNvSpPr txBox="1"/>
          <p:nvPr/>
        </p:nvSpPr>
        <p:spPr>
          <a:xfrm>
            <a:off x="1246414" y="506185"/>
            <a:ext cx="9699172" cy="1200329"/>
          </a:xfrm>
          <a:prstGeom prst="rect">
            <a:avLst/>
          </a:prstGeom>
          <a:noFill/>
        </p:spPr>
        <p:txBody>
          <a:bodyPr wrap="square" rtlCol="0">
            <a:spAutoFit/>
          </a:bodyPr>
          <a:lstStyle/>
          <a:p>
            <a:r>
              <a:rPr lang="en-US" sz="7200" dirty="0">
                <a:latin typeface="Bahnschrift SemiBold" panose="020B0502040204020203" pitchFamily="34" charset="0"/>
              </a:rPr>
              <a:t>Object Detection</a:t>
            </a:r>
            <a:endParaRPr lang="en-IN" sz="7200" dirty="0">
              <a:latin typeface="Bahnschrift SemiBold" panose="020B0502040204020203" pitchFamily="34" charset="0"/>
            </a:endParaRPr>
          </a:p>
        </p:txBody>
      </p:sp>
      <p:sp>
        <p:nvSpPr>
          <p:cNvPr id="3" name="TextBox 2">
            <a:extLst>
              <a:ext uri="{FF2B5EF4-FFF2-40B4-BE49-F238E27FC236}">
                <a16:creationId xmlns:a16="http://schemas.microsoft.com/office/drawing/2014/main" id="{4433ACE2-B1E4-4BFE-81AB-1E2708E93E6B}"/>
              </a:ext>
            </a:extLst>
          </p:cNvPr>
          <p:cNvSpPr txBox="1"/>
          <p:nvPr/>
        </p:nvSpPr>
        <p:spPr>
          <a:xfrm>
            <a:off x="623207" y="2181497"/>
            <a:ext cx="10945586" cy="2246769"/>
          </a:xfrm>
          <a:prstGeom prst="rect">
            <a:avLst/>
          </a:prstGeom>
          <a:noFill/>
        </p:spPr>
        <p:txBody>
          <a:bodyPr wrap="square" rtlCol="0">
            <a:spAutoFit/>
          </a:bodyPr>
          <a:lstStyle/>
          <a:p>
            <a:r>
              <a:rPr lang="en-US" sz="2800" dirty="0"/>
              <a:t>The idea behind detecting the objects is, we take a reference frame in which no objects(vehicles and people) are present then we find the subtraction result of this frame with other frames in the succession so that we find the objects and then do required processing on them</a:t>
            </a:r>
            <a:endParaRPr lang="en-IN" sz="2800" dirty="0"/>
          </a:p>
        </p:txBody>
      </p:sp>
    </p:spTree>
    <p:extLst>
      <p:ext uri="{BB962C8B-B14F-4D97-AF65-F5344CB8AC3E}">
        <p14:creationId xmlns:p14="http://schemas.microsoft.com/office/powerpoint/2010/main" val="2242395725"/>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D38DB5-3F75-48DF-827F-DE52C0D55D19}"/>
              </a:ext>
            </a:extLst>
          </p:cNvPr>
          <p:cNvSpPr txBox="1"/>
          <p:nvPr/>
        </p:nvSpPr>
        <p:spPr>
          <a:xfrm>
            <a:off x="690880" y="628134"/>
            <a:ext cx="11023600" cy="769441"/>
          </a:xfrm>
          <a:prstGeom prst="rect">
            <a:avLst/>
          </a:prstGeom>
          <a:noFill/>
        </p:spPr>
        <p:txBody>
          <a:bodyPr wrap="square">
            <a:spAutoFit/>
          </a:bodyPr>
          <a:lstStyle/>
          <a:p>
            <a:r>
              <a:rPr lang="en-US" sz="4400" dirty="0">
                <a:latin typeface="Cookie" panose="02000000000000000000" pitchFamily="2" charset="0"/>
              </a:rPr>
              <a:t>Our Second goal is to find the required object in the frame….</a:t>
            </a:r>
          </a:p>
        </p:txBody>
      </p:sp>
      <p:pic>
        <p:nvPicPr>
          <p:cNvPr id="5" name="Picture 4">
            <a:extLst>
              <a:ext uri="{FF2B5EF4-FFF2-40B4-BE49-F238E27FC236}">
                <a16:creationId xmlns:a16="http://schemas.microsoft.com/office/drawing/2014/main" id="{1E6496A5-8DBD-4105-9C11-19740CF9633A}"/>
              </a:ext>
            </a:extLst>
          </p:cNvPr>
          <p:cNvPicPr>
            <a:picLocks noChangeAspect="1"/>
          </p:cNvPicPr>
          <p:nvPr/>
        </p:nvPicPr>
        <p:blipFill>
          <a:blip r:embed="rId2"/>
          <a:stretch>
            <a:fillRect/>
          </a:stretch>
        </p:blipFill>
        <p:spPr>
          <a:xfrm>
            <a:off x="5923083" y="3059668"/>
            <a:ext cx="6197600" cy="3708682"/>
          </a:xfrm>
          <a:prstGeom prst="rect">
            <a:avLst/>
          </a:prstGeom>
        </p:spPr>
      </p:pic>
      <p:pic>
        <p:nvPicPr>
          <p:cNvPr id="7" name="Picture 6">
            <a:extLst>
              <a:ext uri="{FF2B5EF4-FFF2-40B4-BE49-F238E27FC236}">
                <a16:creationId xmlns:a16="http://schemas.microsoft.com/office/drawing/2014/main" id="{085D6E41-0D8C-4B19-A61C-68967586189D}"/>
              </a:ext>
            </a:extLst>
          </p:cNvPr>
          <p:cNvPicPr>
            <a:picLocks noChangeAspect="1"/>
          </p:cNvPicPr>
          <p:nvPr/>
        </p:nvPicPr>
        <p:blipFill>
          <a:blip r:embed="rId3"/>
          <a:stretch>
            <a:fillRect/>
          </a:stretch>
        </p:blipFill>
        <p:spPr>
          <a:xfrm>
            <a:off x="213360" y="3785454"/>
            <a:ext cx="3934750" cy="2198970"/>
          </a:xfrm>
          <a:prstGeom prst="rect">
            <a:avLst/>
          </a:prstGeom>
        </p:spPr>
      </p:pic>
      <p:pic>
        <p:nvPicPr>
          <p:cNvPr id="9" name="Picture 8">
            <a:extLst>
              <a:ext uri="{FF2B5EF4-FFF2-40B4-BE49-F238E27FC236}">
                <a16:creationId xmlns:a16="http://schemas.microsoft.com/office/drawing/2014/main" id="{AD5CB155-405C-4B86-A89E-485D8BD7D731}"/>
              </a:ext>
            </a:extLst>
          </p:cNvPr>
          <p:cNvPicPr>
            <a:picLocks noChangeAspect="1"/>
          </p:cNvPicPr>
          <p:nvPr/>
        </p:nvPicPr>
        <p:blipFill>
          <a:blip r:embed="rId4"/>
          <a:stretch>
            <a:fillRect/>
          </a:stretch>
        </p:blipFill>
        <p:spPr>
          <a:xfrm>
            <a:off x="213360" y="2155798"/>
            <a:ext cx="790112" cy="568881"/>
          </a:xfrm>
          <a:prstGeom prst="rect">
            <a:avLst/>
          </a:prstGeom>
        </p:spPr>
      </p:pic>
      <p:sp>
        <p:nvSpPr>
          <p:cNvPr id="11" name="Freeform: Shape 10">
            <a:extLst>
              <a:ext uri="{FF2B5EF4-FFF2-40B4-BE49-F238E27FC236}">
                <a16:creationId xmlns:a16="http://schemas.microsoft.com/office/drawing/2014/main" id="{94EC6652-28D9-4903-A460-C28FB3BEBBEE}"/>
              </a:ext>
            </a:extLst>
          </p:cNvPr>
          <p:cNvSpPr/>
          <p:nvPr/>
        </p:nvSpPr>
        <p:spPr>
          <a:xfrm>
            <a:off x="502574" y="2743200"/>
            <a:ext cx="1539586" cy="2156460"/>
          </a:xfrm>
          <a:custGeom>
            <a:avLst/>
            <a:gdLst>
              <a:gd name="connsiteX0" fmla="*/ 167986 w 1539586"/>
              <a:gd name="connsiteY0" fmla="*/ 0 h 2156460"/>
              <a:gd name="connsiteX1" fmla="*/ 122266 w 1539586"/>
              <a:gd name="connsiteY1" fmla="*/ 1112520 h 2156460"/>
              <a:gd name="connsiteX2" fmla="*/ 1539586 w 1539586"/>
              <a:gd name="connsiteY2" fmla="*/ 2156460 h 2156460"/>
            </a:gdLst>
            <a:ahLst/>
            <a:cxnLst>
              <a:cxn ang="0">
                <a:pos x="connsiteX0" y="connsiteY0"/>
              </a:cxn>
              <a:cxn ang="0">
                <a:pos x="connsiteX1" y="connsiteY1"/>
              </a:cxn>
              <a:cxn ang="0">
                <a:pos x="connsiteX2" y="connsiteY2"/>
              </a:cxn>
            </a:cxnLst>
            <a:rect l="l" t="t" r="r" b="b"/>
            <a:pathLst>
              <a:path w="1539586" h="2156460">
                <a:moveTo>
                  <a:pt x="167986" y="0"/>
                </a:moveTo>
                <a:cubicBezTo>
                  <a:pt x="30826" y="376555"/>
                  <a:pt x="-106334" y="753110"/>
                  <a:pt x="122266" y="1112520"/>
                </a:cubicBezTo>
                <a:cubicBezTo>
                  <a:pt x="350866" y="1471930"/>
                  <a:pt x="945226" y="1814195"/>
                  <a:pt x="1539586" y="2156460"/>
                </a:cubicBezTo>
              </a:path>
            </a:pathLst>
          </a:custGeom>
          <a:noFill/>
          <a:ln w="63500">
            <a:solidFill>
              <a:schemeClr val="accent6">
                <a:lumMod val="40000"/>
                <a:lumOff val="60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B1FDC32F-2B0C-4AB7-8406-039F63D9CC19}"/>
              </a:ext>
            </a:extLst>
          </p:cNvPr>
          <p:cNvSpPr txBox="1"/>
          <p:nvPr/>
        </p:nvSpPr>
        <p:spPr>
          <a:xfrm>
            <a:off x="2207088" y="3931616"/>
            <a:ext cx="790112" cy="2215991"/>
          </a:xfrm>
          <a:prstGeom prst="rect">
            <a:avLst/>
          </a:prstGeom>
          <a:noFill/>
        </p:spPr>
        <p:txBody>
          <a:bodyPr wrap="square" rtlCol="0">
            <a:spAutoFit/>
          </a:bodyPr>
          <a:lstStyle/>
          <a:p>
            <a:r>
              <a:rPr lang="en-US" sz="13800" dirty="0">
                <a:solidFill>
                  <a:schemeClr val="accent2"/>
                </a:solidFill>
                <a:latin typeface="Cookie" panose="02000000000000000000" pitchFamily="2" charset="0"/>
              </a:rPr>
              <a:t>?</a:t>
            </a:r>
            <a:endParaRPr lang="en-IN" dirty="0">
              <a:solidFill>
                <a:schemeClr val="accent2"/>
              </a:solidFill>
              <a:latin typeface="Cookie" panose="02000000000000000000" pitchFamily="2" charset="0"/>
            </a:endParaRPr>
          </a:p>
        </p:txBody>
      </p:sp>
      <p:sp>
        <p:nvSpPr>
          <p:cNvPr id="2" name="TextBox 1">
            <a:extLst>
              <a:ext uri="{FF2B5EF4-FFF2-40B4-BE49-F238E27FC236}">
                <a16:creationId xmlns:a16="http://schemas.microsoft.com/office/drawing/2014/main" id="{3E1CE550-4188-4B88-896D-EF9B1E202A93}"/>
              </a:ext>
            </a:extLst>
          </p:cNvPr>
          <p:cNvSpPr txBox="1"/>
          <p:nvPr/>
        </p:nvSpPr>
        <p:spPr>
          <a:xfrm>
            <a:off x="2139518" y="1837678"/>
            <a:ext cx="790112" cy="369332"/>
          </a:xfrm>
          <a:prstGeom prst="rect">
            <a:avLst/>
          </a:prstGeom>
          <a:solidFill>
            <a:srgbClr val="FFC0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r>
              <a:rPr lang="en-IN" dirty="0"/>
              <a:t>SIFT </a:t>
            </a:r>
          </a:p>
        </p:txBody>
      </p:sp>
      <p:sp>
        <p:nvSpPr>
          <p:cNvPr id="4" name="TextBox 3">
            <a:extLst>
              <a:ext uri="{FF2B5EF4-FFF2-40B4-BE49-F238E27FC236}">
                <a16:creationId xmlns:a16="http://schemas.microsoft.com/office/drawing/2014/main" id="{A0E0B033-316F-478C-A73B-426B5EFC1A46}"/>
              </a:ext>
            </a:extLst>
          </p:cNvPr>
          <p:cNvSpPr txBox="1"/>
          <p:nvPr/>
        </p:nvSpPr>
        <p:spPr>
          <a:xfrm>
            <a:off x="3393508" y="3059668"/>
            <a:ext cx="790112" cy="369332"/>
          </a:xfrm>
          <a:prstGeom prst="rect">
            <a:avLst/>
          </a:prstGeom>
          <a:solidFill>
            <a:srgbClr val="FFC00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r>
              <a:rPr lang="en-IN" dirty="0"/>
              <a:t>SIFT </a:t>
            </a:r>
          </a:p>
        </p:txBody>
      </p:sp>
      <p:sp>
        <p:nvSpPr>
          <p:cNvPr id="6" name="TextBox 5">
            <a:extLst>
              <a:ext uri="{FF2B5EF4-FFF2-40B4-BE49-F238E27FC236}">
                <a16:creationId xmlns:a16="http://schemas.microsoft.com/office/drawing/2014/main" id="{505A12AD-A217-471C-B746-BD334FE48A06}"/>
              </a:ext>
            </a:extLst>
          </p:cNvPr>
          <p:cNvSpPr txBox="1"/>
          <p:nvPr/>
        </p:nvSpPr>
        <p:spPr>
          <a:xfrm>
            <a:off x="5272880" y="1642774"/>
            <a:ext cx="1970843" cy="369332"/>
          </a:xfrm>
          <a:prstGeom prst="rect">
            <a:avLst/>
          </a:prstGeom>
          <a:solidFill>
            <a:schemeClr val="accent5">
              <a:lumMod val="60000"/>
              <a:lumOff val="4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r>
              <a:rPr lang="en-IN" dirty="0"/>
              <a:t>PSO Algo</a:t>
            </a:r>
          </a:p>
        </p:txBody>
      </p:sp>
      <p:sp>
        <p:nvSpPr>
          <p:cNvPr id="8" name="Freeform: Shape 7">
            <a:extLst>
              <a:ext uri="{FF2B5EF4-FFF2-40B4-BE49-F238E27FC236}">
                <a16:creationId xmlns:a16="http://schemas.microsoft.com/office/drawing/2014/main" id="{4E4CFB0E-ECD7-400F-83AF-898166120435}"/>
              </a:ext>
            </a:extLst>
          </p:cNvPr>
          <p:cNvSpPr/>
          <p:nvPr/>
        </p:nvSpPr>
        <p:spPr>
          <a:xfrm>
            <a:off x="621437" y="1746352"/>
            <a:ext cx="1473693" cy="366533"/>
          </a:xfrm>
          <a:custGeom>
            <a:avLst/>
            <a:gdLst>
              <a:gd name="connsiteX0" fmla="*/ 0 w 1473693"/>
              <a:gd name="connsiteY0" fmla="*/ 366533 h 366533"/>
              <a:gd name="connsiteX1" fmla="*/ 337351 w 1473693"/>
              <a:gd name="connsiteY1" fmla="*/ 2549 h 366533"/>
              <a:gd name="connsiteX2" fmla="*/ 1473693 w 1473693"/>
              <a:gd name="connsiteY2" fmla="*/ 233368 h 366533"/>
            </a:gdLst>
            <a:ahLst/>
            <a:cxnLst>
              <a:cxn ang="0">
                <a:pos x="connsiteX0" y="connsiteY0"/>
              </a:cxn>
              <a:cxn ang="0">
                <a:pos x="connsiteX1" y="connsiteY1"/>
              </a:cxn>
              <a:cxn ang="0">
                <a:pos x="connsiteX2" y="connsiteY2"/>
              </a:cxn>
            </a:cxnLst>
            <a:rect l="l" t="t" r="r" b="b"/>
            <a:pathLst>
              <a:path w="1473693" h="366533">
                <a:moveTo>
                  <a:pt x="0" y="366533"/>
                </a:moveTo>
                <a:cubicBezTo>
                  <a:pt x="45868" y="195638"/>
                  <a:pt x="91736" y="24743"/>
                  <a:pt x="337351" y="2549"/>
                </a:cubicBezTo>
                <a:cubicBezTo>
                  <a:pt x="582967" y="-19645"/>
                  <a:pt x="1028330" y="106861"/>
                  <a:pt x="1473693" y="233368"/>
                </a:cubicBezTo>
              </a:path>
            </a:pathLst>
          </a:custGeom>
          <a:noFill/>
          <a:ln w="381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Freeform: Shape 11">
            <a:extLst>
              <a:ext uri="{FF2B5EF4-FFF2-40B4-BE49-F238E27FC236}">
                <a16:creationId xmlns:a16="http://schemas.microsoft.com/office/drawing/2014/main" id="{7B9FEC78-B26A-4030-AFD8-0E8D96CB7FA0}"/>
              </a:ext>
            </a:extLst>
          </p:cNvPr>
          <p:cNvSpPr/>
          <p:nvPr/>
        </p:nvSpPr>
        <p:spPr>
          <a:xfrm>
            <a:off x="2707689" y="3471169"/>
            <a:ext cx="1178498" cy="275208"/>
          </a:xfrm>
          <a:custGeom>
            <a:avLst/>
            <a:gdLst>
              <a:gd name="connsiteX0" fmla="*/ 0 w 1178498"/>
              <a:gd name="connsiteY0" fmla="*/ 275208 h 275208"/>
              <a:gd name="connsiteX1" fmla="*/ 1047565 w 1178498"/>
              <a:gd name="connsiteY1" fmla="*/ 204186 h 275208"/>
              <a:gd name="connsiteX2" fmla="*/ 1127464 w 1178498"/>
              <a:gd name="connsiteY2" fmla="*/ 0 h 275208"/>
            </a:gdLst>
            <a:ahLst/>
            <a:cxnLst>
              <a:cxn ang="0">
                <a:pos x="connsiteX0" y="connsiteY0"/>
              </a:cxn>
              <a:cxn ang="0">
                <a:pos x="connsiteX1" y="connsiteY1"/>
              </a:cxn>
              <a:cxn ang="0">
                <a:pos x="connsiteX2" y="connsiteY2"/>
              </a:cxn>
            </a:cxnLst>
            <a:rect l="l" t="t" r="r" b="b"/>
            <a:pathLst>
              <a:path w="1178498" h="275208">
                <a:moveTo>
                  <a:pt x="0" y="275208"/>
                </a:moveTo>
                <a:cubicBezTo>
                  <a:pt x="429827" y="262631"/>
                  <a:pt x="859654" y="250054"/>
                  <a:pt x="1047565" y="204186"/>
                </a:cubicBezTo>
                <a:cubicBezTo>
                  <a:pt x="1235476" y="158318"/>
                  <a:pt x="1181470" y="79159"/>
                  <a:pt x="1127464" y="0"/>
                </a:cubicBezTo>
              </a:path>
            </a:pathLst>
          </a:custGeom>
          <a:noFill/>
          <a:ln w="381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Freeform: Shape 12">
            <a:extLst>
              <a:ext uri="{FF2B5EF4-FFF2-40B4-BE49-F238E27FC236}">
                <a16:creationId xmlns:a16="http://schemas.microsoft.com/office/drawing/2014/main" id="{16E27D3B-098C-4333-87CB-4D582F75FADE}"/>
              </a:ext>
            </a:extLst>
          </p:cNvPr>
          <p:cNvSpPr/>
          <p:nvPr/>
        </p:nvSpPr>
        <p:spPr>
          <a:xfrm>
            <a:off x="2991775" y="1828800"/>
            <a:ext cx="2254928" cy="150920"/>
          </a:xfrm>
          <a:custGeom>
            <a:avLst/>
            <a:gdLst>
              <a:gd name="connsiteX0" fmla="*/ 0 w 2254928"/>
              <a:gd name="connsiteY0" fmla="*/ 150920 h 150920"/>
              <a:gd name="connsiteX1" fmla="*/ 2254928 w 2254928"/>
              <a:gd name="connsiteY1" fmla="*/ 0 h 150920"/>
            </a:gdLst>
            <a:ahLst/>
            <a:cxnLst>
              <a:cxn ang="0">
                <a:pos x="connsiteX0" y="connsiteY0"/>
              </a:cxn>
              <a:cxn ang="0">
                <a:pos x="connsiteX1" y="connsiteY1"/>
              </a:cxn>
            </a:cxnLst>
            <a:rect l="l" t="t" r="r" b="b"/>
            <a:pathLst>
              <a:path w="2254928" h="150920">
                <a:moveTo>
                  <a:pt x="0" y="150920"/>
                </a:moveTo>
                <a:lnTo>
                  <a:pt x="2254928" y="0"/>
                </a:lnTo>
              </a:path>
            </a:pathLst>
          </a:custGeom>
          <a:noFill/>
          <a:ln w="3810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Freeform: Shape 14">
            <a:extLst>
              <a:ext uri="{FF2B5EF4-FFF2-40B4-BE49-F238E27FC236}">
                <a16:creationId xmlns:a16="http://schemas.microsoft.com/office/drawing/2014/main" id="{9208E148-3822-41DC-8381-B4EB030C64D3}"/>
              </a:ext>
            </a:extLst>
          </p:cNvPr>
          <p:cNvSpPr/>
          <p:nvPr/>
        </p:nvSpPr>
        <p:spPr>
          <a:xfrm>
            <a:off x="4172505" y="2059619"/>
            <a:ext cx="1216241" cy="1180731"/>
          </a:xfrm>
          <a:custGeom>
            <a:avLst/>
            <a:gdLst>
              <a:gd name="connsiteX0" fmla="*/ 0 w 1216241"/>
              <a:gd name="connsiteY0" fmla="*/ 1180731 h 1180731"/>
              <a:gd name="connsiteX1" fmla="*/ 1216241 w 1216241"/>
              <a:gd name="connsiteY1" fmla="*/ 0 h 1180731"/>
            </a:gdLst>
            <a:ahLst/>
            <a:cxnLst>
              <a:cxn ang="0">
                <a:pos x="connsiteX0" y="connsiteY0"/>
              </a:cxn>
              <a:cxn ang="0">
                <a:pos x="connsiteX1" y="connsiteY1"/>
              </a:cxn>
            </a:cxnLst>
            <a:rect l="l" t="t" r="r" b="b"/>
            <a:pathLst>
              <a:path w="1216241" h="1180731">
                <a:moveTo>
                  <a:pt x="0" y="1180731"/>
                </a:moveTo>
                <a:lnTo>
                  <a:pt x="1216241" y="0"/>
                </a:lnTo>
              </a:path>
            </a:pathLst>
          </a:custGeom>
          <a:noFill/>
          <a:ln w="3810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Freeform: Shape 15">
            <a:extLst>
              <a:ext uri="{FF2B5EF4-FFF2-40B4-BE49-F238E27FC236}">
                <a16:creationId xmlns:a16="http://schemas.microsoft.com/office/drawing/2014/main" id="{522C359C-C784-44DB-A9BC-5AAC9F7DDE4D}"/>
              </a:ext>
            </a:extLst>
          </p:cNvPr>
          <p:cNvSpPr/>
          <p:nvPr/>
        </p:nvSpPr>
        <p:spPr>
          <a:xfrm>
            <a:off x="7288567" y="1720606"/>
            <a:ext cx="1675104" cy="1262291"/>
          </a:xfrm>
          <a:custGeom>
            <a:avLst/>
            <a:gdLst>
              <a:gd name="connsiteX0" fmla="*/ 0 w 1675104"/>
              <a:gd name="connsiteY0" fmla="*/ 117072 h 1262291"/>
              <a:gd name="connsiteX1" fmla="*/ 1562470 w 1675104"/>
              <a:gd name="connsiteY1" fmla="*/ 108194 h 1262291"/>
              <a:gd name="connsiteX2" fmla="*/ 1429305 w 1675104"/>
              <a:gd name="connsiteY2" fmla="*/ 1262291 h 1262291"/>
            </a:gdLst>
            <a:ahLst/>
            <a:cxnLst>
              <a:cxn ang="0">
                <a:pos x="connsiteX0" y="connsiteY0"/>
              </a:cxn>
              <a:cxn ang="0">
                <a:pos x="connsiteX1" y="connsiteY1"/>
              </a:cxn>
              <a:cxn ang="0">
                <a:pos x="connsiteX2" y="connsiteY2"/>
              </a:cxn>
            </a:cxnLst>
            <a:rect l="l" t="t" r="r" b="b"/>
            <a:pathLst>
              <a:path w="1675104" h="1262291">
                <a:moveTo>
                  <a:pt x="0" y="117072"/>
                </a:moveTo>
                <a:cubicBezTo>
                  <a:pt x="662126" y="17198"/>
                  <a:pt x="1324253" y="-82676"/>
                  <a:pt x="1562470" y="108194"/>
                </a:cubicBezTo>
                <a:cubicBezTo>
                  <a:pt x="1800687" y="299064"/>
                  <a:pt x="1614996" y="780677"/>
                  <a:pt x="1429305" y="1262291"/>
                </a:cubicBezTo>
              </a:path>
            </a:pathLst>
          </a:custGeom>
          <a:noFill/>
          <a:ln w="635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ADDD6951-F04B-4660-B278-D322305CDE43}"/>
              </a:ext>
            </a:extLst>
          </p:cNvPr>
          <p:cNvSpPr/>
          <p:nvPr/>
        </p:nvSpPr>
        <p:spPr>
          <a:xfrm rot="21396840">
            <a:off x="2950180" y="1668008"/>
            <a:ext cx="2309264" cy="523220"/>
          </a:xfrm>
          <a:prstGeom prst="rect">
            <a:avLst/>
          </a:prstGeom>
          <a:noFill/>
        </p:spPr>
        <p:txBody>
          <a:bodyPr wrap="square" lIns="91440" tIns="45720" rIns="91440" bIns="45720">
            <a:spAutoFit/>
          </a:bodyPr>
          <a:lstStyle/>
          <a:p>
            <a:pPr algn="ctr"/>
            <a:r>
              <a:rPr lang="en-US" sz="1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Key points and Descriptors</a:t>
            </a:r>
          </a:p>
        </p:txBody>
      </p:sp>
      <p:sp>
        <p:nvSpPr>
          <p:cNvPr id="19" name="Rectangle 18">
            <a:extLst>
              <a:ext uri="{FF2B5EF4-FFF2-40B4-BE49-F238E27FC236}">
                <a16:creationId xmlns:a16="http://schemas.microsoft.com/office/drawing/2014/main" id="{2F85CA53-80D0-486D-8BD1-1B54D5E931FD}"/>
              </a:ext>
            </a:extLst>
          </p:cNvPr>
          <p:cNvSpPr/>
          <p:nvPr/>
        </p:nvSpPr>
        <p:spPr>
          <a:xfrm rot="19027059">
            <a:off x="3601285" y="2420338"/>
            <a:ext cx="2309264" cy="523220"/>
          </a:xfrm>
          <a:prstGeom prst="rect">
            <a:avLst/>
          </a:prstGeom>
          <a:noFill/>
        </p:spPr>
        <p:txBody>
          <a:bodyPr wrap="square" lIns="91440" tIns="45720" rIns="91440" bIns="45720">
            <a:spAutoFit/>
          </a:bodyPr>
          <a:lstStyle/>
          <a:p>
            <a:pPr algn="ctr"/>
            <a:r>
              <a:rPr lang="en-US" sz="1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Key points and Descriptors</a:t>
            </a:r>
          </a:p>
        </p:txBody>
      </p:sp>
      <p:sp>
        <p:nvSpPr>
          <p:cNvPr id="21" name="Rectangle 20">
            <a:extLst>
              <a:ext uri="{FF2B5EF4-FFF2-40B4-BE49-F238E27FC236}">
                <a16:creationId xmlns:a16="http://schemas.microsoft.com/office/drawing/2014/main" id="{63190E19-71BF-428A-8CEA-6935B38C9944}"/>
              </a:ext>
            </a:extLst>
          </p:cNvPr>
          <p:cNvSpPr/>
          <p:nvPr/>
        </p:nvSpPr>
        <p:spPr>
          <a:xfrm>
            <a:off x="8868878" y="1453964"/>
            <a:ext cx="1972014" cy="584775"/>
          </a:xfrm>
          <a:prstGeom prst="rect">
            <a:avLst/>
          </a:prstGeom>
          <a:noFill/>
        </p:spPr>
        <p:txBody>
          <a:bodyPr wrap="none" lIns="91440" tIns="45720" rIns="91440" bIns="45720">
            <a:spAutoFit/>
          </a:bodyPr>
          <a:lstStyle/>
          <a:p>
            <a:pPr algn="ctr"/>
            <a:r>
              <a:rPr lang="en-US" sz="32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Matches</a:t>
            </a:r>
          </a:p>
        </p:txBody>
      </p:sp>
      <p:sp>
        <p:nvSpPr>
          <p:cNvPr id="22" name="Rectangle 21">
            <a:extLst>
              <a:ext uri="{FF2B5EF4-FFF2-40B4-BE49-F238E27FC236}">
                <a16:creationId xmlns:a16="http://schemas.microsoft.com/office/drawing/2014/main" id="{7F48433A-B176-4305-BDFC-D401A6F379D6}"/>
              </a:ext>
            </a:extLst>
          </p:cNvPr>
          <p:cNvSpPr/>
          <p:nvPr/>
        </p:nvSpPr>
        <p:spPr>
          <a:xfrm>
            <a:off x="2331374" y="2163908"/>
            <a:ext cx="5441426" cy="923330"/>
          </a:xfrm>
          <a:prstGeom prst="rect">
            <a:avLst/>
          </a:prstGeom>
          <a:noFill/>
        </p:spPr>
        <p:txBody>
          <a:bodyPr wrap="non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rPr>
              <a:t>Present or not</a:t>
            </a:r>
          </a:p>
        </p:txBody>
      </p:sp>
    </p:spTree>
    <p:extLst>
      <p:ext uri="{BB962C8B-B14F-4D97-AF65-F5344CB8AC3E}">
        <p14:creationId xmlns:p14="http://schemas.microsoft.com/office/powerpoint/2010/main" val="2283609173"/>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500"/>
                                        <p:tgtEl>
                                          <p:spTgt spid="9"/>
                                        </p:tgtEl>
                                      </p:cBhvr>
                                    </p:animEffect>
                                  </p:childTnLst>
                                </p:cTn>
                              </p:par>
                              <p:par>
                                <p:cTn id="12" presetID="22" presetClass="entr" presetSubtype="4"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500"/>
                                        <p:tgtEl>
                                          <p:spTgt spid="7"/>
                                        </p:tgtEl>
                                      </p:cBhvr>
                                    </p:animEffect>
                                  </p:childTnLst>
                                </p:cTn>
                              </p:par>
                            </p:childTnLst>
                          </p:cTn>
                        </p:par>
                        <p:par>
                          <p:cTn id="15" fill="hold">
                            <p:stCondLst>
                              <p:cond delay="1000"/>
                            </p:stCondLst>
                            <p:childTnLst>
                              <p:par>
                                <p:cTn id="16" presetID="21" presetClass="entr" presetSubtype="8"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heel(8)">
                                      <p:cBhvr>
                                        <p:cTn id="18" dur="500"/>
                                        <p:tgtEl>
                                          <p:spTgt spid="11"/>
                                        </p:tgtEl>
                                      </p:cBhvr>
                                    </p:animEffect>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p:cTn id="22" dur="500" fill="hold"/>
                                        <p:tgtEl>
                                          <p:spTgt spid="14"/>
                                        </p:tgtEl>
                                        <p:attrNameLst>
                                          <p:attrName>ppt_w</p:attrName>
                                        </p:attrNameLst>
                                      </p:cBhvr>
                                      <p:tavLst>
                                        <p:tav tm="0">
                                          <p:val>
                                            <p:fltVal val="0"/>
                                          </p:val>
                                        </p:tav>
                                        <p:tav tm="100000">
                                          <p:val>
                                            <p:strVal val="#ppt_w"/>
                                          </p:val>
                                        </p:tav>
                                      </p:tavLst>
                                    </p:anim>
                                    <p:anim calcmode="lin" valueType="num">
                                      <p:cBhvr>
                                        <p:cTn id="23" dur="500" fill="hold"/>
                                        <p:tgtEl>
                                          <p:spTgt spid="14"/>
                                        </p:tgtEl>
                                        <p:attrNameLst>
                                          <p:attrName>ppt_h</p:attrName>
                                        </p:attrNameLst>
                                      </p:cBhvr>
                                      <p:tavLst>
                                        <p:tav tm="0">
                                          <p:val>
                                            <p:fltVal val="0"/>
                                          </p:val>
                                        </p:tav>
                                        <p:tav tm="100000">
                                          <p:val>
                                            <p:strVal val="#ppt_h"/>
                                          </p:val>
                                        </p:tav>
                                      </p:tavLst>
                                    </p:anim>
                                    <p:animEffect transition="in" filter="fade">
                                      <p:cBhvr>
                                        <p:cTn id="24" dur="500"/>
                                        <p:tgtEl>
                                          <p:spTgt spid="14"/>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cBhvr>
                                        <p:cTn id="27" dur="500" fill="hold"/>
                                        <p:tgtEl>
                                          <p:spTgt spid="22"/>
                                        </p:tgtEl>
                                        <p:attrNameLst>
                                          <p:attrName>ppt_w</p:attrName>
                                        </p:attrNameLst>
                                      </p:cBhvr>
                                      <p:tavLst>
                                        <p:tav tm="0">
                                          <p:val>
                                            <p:fltVal val="0"/>
                                          </p:val>
                                        </p:tav>
                                        <p:tav tm="100000">
                                          <p:val>
                                            <p:strVal val="#ppt_w"/>
                                          </p:val>
                                        </p:tav>
                                      </p:tavLst>
                                    </p:anim>
                                    <p:anim calcmode="lin" valueType="num">
                                      <p:cBhvr>
                                        <p:cTn id="28" dur="500" fill="hold"/>
                                        <p:tgtEl>
                                          <p:spTgt spid="22"/>
                                        </p:tgtEl>
                                        <p:attrNameLst>
                                          <p:attrName>ppt_h</p:attrName>
                                        </p:attrNameLst>
                                      </p:cBhvr>
                                      <p:tavLst>
                                        <p:tav tm="0">
                                          <p:val>
                                            <p:fltVal val="0"/>
                                          </p:val>
                                        </p:tav>
                                        <p:tav tm="100000">
                                          <p:val>
                                            <p:strVal val="#ppt_h"/>
                                          </p:val>
                                        </p:tav>
                                      </p:tavLst>
                                    </p:anim>
                                    <p:animEffect transition="in" filter="fade">
                                      <p:cBhvr>
                                        <p:cTn id="29" dur="500"/>
                                        <p:tgtEl>
                                          <p:spTgt spid="22"/>
                                        </p:tgtEl>
                                      </p:cBhvr>
                                    </p:animEffect>
                                  </p:childTnLst>
                                </p:cTn>
                              </p:par>
                            </p:childTnLst>
                          </p:cTn>
                        </p:par>
                        <p:par>
                          <p:cTn id="30" fill="hold">
                            <p:stCondLst>
                              <p:cond delay="2000"/>
                            </p:stCondLst>
                            <p:childTnLst>
                              <p:par>
                                <p:cTn id="31" presetID="53" presetClass="exit" presetSubtype="32" fill="hold" grpId="1" nodeType="afterEffect">
                                  <p:stCondLst>
                                    <p:cond delay="0"/>
                                  </p:stCondLst>
                                  <p:childTnLst>
                                    <p:anim calcmode="lin" valueType="num">
                                      <p:cBhvr>
                                        <p:cTn id="32" dur="500"/>
                                        <p:tgtEl>
                                          <p:spTgt spid="14"/>
                                        </p:tgtEl>
                                        <p:attrNameLst>
                                          <p:attrName>ppt_w</p:attrName>
                                        </p:attrNameLst>
                                      </p:cBhvr>
                                      <p:tavLst>
                                        <p:tav tm="0">
                                          <p:val>
                                            <p:strVal val="ppt_w"/>
                                          </p:val>
                                        </p:tav>
                                        <p:tav tm="100000">
                                          <p:val>
                                            <p:fltVal val="0"/>
                                          </p:val>
                                        </p:tav>
                                      </p:tavLst>
                                    </p:anim>
                                    <p:anim calcmode="lin" valueType="num">
                                      <p:cBhvr>
                                        <p:cTn id="33" dur="500"/>
                                        <p:tgtEl>
                                          <p:spTgt spid="14"/>
                                        </p:tgtEl>
                                        <p:attrNameLst>
                                          <p:attrName>ppt_h</p:attrName>
                                        </p:attrNameLst>
                                      </p:cBhvr>
                                      <p:tavLst>
                                        <p:tav tm="0">
                                          <p:val>
                                            <p:strVal val="ppt_h"/>
                                          </p:val>
                                        </p:tav>
                                        <p:tav tm="100000">
                                          <p:val>
                                            <p:fltVal val="0"/>
                                          </p:val>
                                        </p:tav>
                                      </p:tavLst>
                                    </p:anim>
                                    <p:animEffect transition="out" filter="fade">
                                      <p:cBhvr>
                                        <p:cTn id="34" dur="500"/>
                                        <p:tgtEl>
                                          <p:spTgt spid="14"/>
                                        </p:tgtEl>
                                      </p:cBhvr>
                                    </p:animEffect>
                                    <p:set>
                                      <p:cBhvr>
                                        <p:cTn id="35" dur="1" fill="hold">
                                          <p:stCondLst>
                                            <p:cond delay="499"/>
                                          </p:stCondLst>
                                        </p:cTn>
                                        <p:tgtEl>
                                          <p:spTgt spid="14"/>
                                        </p:tgtEl>
                                        <p:attrNameLst>
                                          <p:attrName>style.visibility</p:attrName>
                                        </p:attrNameLst>
                                      </p:cBhvr>
                                      <p:to>
                                        <p:strVal val="hidden"/>
                                      </p:to>
                                    </p:set>
                                  </p:childTnLst>
                                </p:cTn>
                              </p:par>
                            </p:childTnLst>
                          </p:cTn>
                        </p:par>
                        <p:par>
                          <p:cTn id="36" fill="hold">
                            <p:stCondLst>
                              <p:cond delay="2500"/>
                            </p:stCondLst>
                            <p:childTnLst>
                              <p:par>
                                <p:cTn id="37" presetID="53" presetClass="entr" presetSubtype="16" fill="hold" grpId="2" nodeType="after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p:cTn id="39" dur="500" fill="hold"/>
                                        <p:tgtEl>
                                          <p:spTgt spid="14"/>
                                        </p:tgtEl>
                                        <p:attrNameLst>
                                          <p:attrName>ppt_w</p:attrName>
                                        </p:attrNameLst>
                                      </p:cBhvr>
                                      <p:tavLst>
                                        <p:tav tm="0">
                                          <p:val>
                                            <p:fltVal val="0"/>
                                          </p:val>
                                        </p:tav>
                                        <p:tav tm="100000">
                                          <p:val>
                                            <p:strVal val="#ppt_w"/>
                                          </p:val>
                                        </p:tav>
                                      </p:tavLst>
                                    </p:anim>
                                    <p:anim calcmode="lin" valueType="num">
                                      <p:cBhvr>
                                        <p:cTn id="40" dur="500" fill="hold"/>
                                        <p:tgtEl>
                                          <p:spTgt spid="14"/>
                                        </p:tgtEl>
                                        <p:attrNameLst>
                                          <p:attrName>ppt_h</p:attrName>
                                        </p:attrNameLst>
                                      </p:cBhvr>
                                      <p:tavLst>
                                        <p:tav tm="0">
                                          <p:val>
                                            <p:fltVal val="0"/>
                                          </p:val>
                                        </p:tav>
                                        <p:tav tm="100000">
                                          <p:val>
                                            <p:strVal val="#ppt_h"/>
                                          </p:val>
                                        </p:tav>
                                      </p:tavLst>
                                    </p:anim>
                                    <p:animEffect transition="in" filter="fade">
                                      <p:cBhvr>
                                        <p:cTn id="41" dur="500"/>
                                        <p:tgtEl>
                                          <p:spTgt spid="14"/>
                                        </p:tgtEl>
                                      </p:cBhvr>
                                    </p:animEffect>
                                  </p:childTnLst>
                                </p:cTn>
                              </p:par>
                            </p:childTnLst>
                          </p:cTn>
                        </p:par>
                        <p:par>
                          <p:cTn id="42" fill="hold">
                            <p:stCondLst>
                              <p:cond delay="3000"/>
                            </p:stCondLst>
                            <p:childTnLst>
                              <p:par>
                                <p:cTn id="43" presetID="53" presetClass="exit" presetSubtype="32" fill="hold" grpId="3" nodeType="afterEffect">
                                  <p:stCondLst>
                                    <p:cond delay="0"/>
                                  </p:stCondLst>
                                  <p:childTnLst>
                                    <p:anim calcmode="lin" valueType="num">
                                      <p:cBhvr>
                                        <p:cTn id="44" dur="500"/>
                                        <p:tgtEl>
                                          <p:spTgt spid="14"/>
                                        </p:tgtEl>
                                        <p:attrNameLst>
                                          <p:attrName>ppt_w</p:attrName>
                                        </p:attrNameLst>
                                      </p:cBhvr>
                                      <p:tavLst>
                                        <p:tav tm="0">
                                          <p:val>
                                            <p:strVal val="ppt_w"/>
                                          </p:val>
                                        </p:tav>
                                        <p:tav tm="100000">
                                          <p:val>
                                            <p:fltVal val="0"/>
                                          </p:val>
                                        </p:tav>
                                      </p:tavLst>
                                    </p:anim>
                                    <p:anim calcmode="lin" valueType="num">
                                      <p:cBhvr>
                                        <p:cTn id="45" dur="500"/>
                                        <p:tgtEl>
                                          <p:spTgt spid="14"/>
                                        </p:tgtEl>
                                        <p:attrNameLst>
                                          <p:attrName>ppt_h</p:attrName>
                                        </p:attrNameLst>
                                      </p:cBhvr>
                                      <p:tavLst>
                                        <p:tav tm="0">
                                          <p:val>
                                            <p:strVal val="ppt_h"/>
                                          </p:val>
                                        </p:tav>
                                        <p:tav tm="100000">
                                          <p:val>
                                            <p:fltVal val="0"/>
                                          </p:val>
                                        </p:tav>
                                      </p:tavLst>
                                    </p:anim>
                                    <p:animEffect transition="out" filter="fade">
                                      <p:cBhvr>
                                        <p:cTn id="46" dur="500"/>
                                        <p:tgtEl>
                                          <p:spTgt spid="14"/>
                                        </p:tgtEl>
                                      </p:cBhvr>
                                    </p:animEffect>
                                    <p:set>
                                      <p:cBhvr>
                                        <p:cTn id="47" dur="1" fill="hold">
                                          <p:stCondLst>
                                            <p:cond delay="499"/>
                                          </p:stCondLst>
                                        </p:cTn>
                                        <p:tgtEl>
                                          <p:spTgt spid="14"/>
                                        </p:tgtEl>
                                        <p:attrNameLst>
                                          <p:attrName>style.visibility</p:attrName>
                                        </p:attrNameLst>
                                      </p:cBhvr>
                                      <p:to>
                                        <p:strVal val="hidden"/>
                                      </p:to>
                                    </p:set>
                                  </p:childTnLst>
                                </p:cTn>
                              </p:par>
                            </p:childTnLst>
                          </p:cTn>
                        </p:par>
                        <p:par>
                          <p:cTn id="48" fill="hold">
                            <p:stCondLst>
                              <p:cond delay="3500"/>
                            </p:stCondLst>
                            <p:childTnLst>
                              <p:par>
                                <p:cTn id="49" presetID="53" presetClass="entr" presetSubtype="16" fill="hold" grpId="4" nodeType="afterEffect">
                                  <p:stCondLst>
                                    <p:cond delay="0"/>
                                  </p:stCondLst>
                                  <p:childTnLst>
                                    <p:set>
                                      <p:cBhvr>
                                        <p:cTn id="50" dur="1" fill="hold">
                                          <p:stCondLst>
                                            <p:cond delay="0"/>
                                          </p:stCondLst>
                                        </p:cTn>
                                        <p:tgtEl>
                                          <p:spTgt spid="14"/>
                                        </p:tgtEl>
                                        <p:attrNameLst>
                                          <p:attrName>style.visibility</p:attrName>
                                        </p:attrNameLst>
                                      </p:cBhvr>
                                      <p:to>
                                        <p:strVal val="visible"/>
                                      </p:to>
                                    </p:set>
                                    <p:anim calcmode="lin" valueType="num">
                                      <p:cBhvr>
                                        <p:cTn id="51" dur="500" fill="hold"/>
                                        <p:tgtEl>
                                          <p:spTgt spid="14"/>
                                        </p:tgtEl>
                                        <p:attrNameLst>
                                          <p:attrName>ppt_w</p:attrName>
                                        </p:attrNameLst>
                                      </p:cBhvr>
                                      <p:tavLst>
                                        <p:tav tm="0">
                                          <p:val>
                                            <p:fltVal val="0"/>
                                          </p:val>
                                        </p:tav>
                                        <p:tav tm="100000">
                                          <p:val>
                                            <p:strVal val="#ppt_w"/>
                                          </p:val>
                                        </p:tav>
                                      </p:tavLst>
                                    </p:anim>
                                    <p:anim calcmode="lin" valueType="num">
                                      <p:cBhvr>
                                        <p:cTn id="52" dur="500" fill="hold"/>
                                        <p:tgtEl>
                                          <p:spTgt spid="14"/>
                                        </p:tgtEl>
                                        <p:attrNameLst>
                                          <p:attrName>ppt_h</p:attrName>
                                        </p:attrNameLst>
                                      </p:cBhvr>
                                      <p:tavLst>
                                        <p:tav tm="0">
                                          <p:val>
                                            <p:fltVal val="0"/>
                                          </p:val>
                                        </p:tav>
                                        <p:tav tm="100000">
                                          <p:val>
                                            <p:strVal val="#ppt_h"/>
                                          </p:val>
                                        </p:tav>
                                      </p:tavLst>
                                    </p:anim>
                                    <p:animEffect transition="in" filter="fade">
                                      <p:cBhvr>
                                        <p:cTn id="53" dur="500"/>
                                        <p:tgtEl>
                                          <p:spTgt spid="14"/>
                                        </p:tgtEl>
                                      </p:cBhvr>
                                    </p:animEffect>
                                  </p:childTnLst>
                                </p:cTn>
                              </p:par>
                            </p:childTnLst>
                          </p:cTn>
                        </p:par>
                      </p:childTnLst>
                    </p:cTn>
                  </p:par>
                  <p:par>
                    <p:cTn id="54" fill="hold">
                      <p:stCondLst>
                        <p:cond delay="indefinite"/>
                      </p:stCondLst>
                      <p:childTnLst>
                        <p:par>
                          <p:cTn id="55" fill="hold">
                            <p:stCondLst>
                              <p:cond delay="0"/>
                            </p:stCondLst>
                            <p:childTnLst>
                              <p:par>
                                <p:cTn id="56" presetID="53" presetClass="exit" presetSubtype="32" fill="hold" grpId="1" nodeType="clickEffect">
                                  <p:stCondLst>
                                    <p:cond delay="0"/>
                                  </p:stCondLst>
                                  <p:childTnLst>
                                    <p:anim calcmode="lin" valueType="num">
                                      <p:cBhvr>
                                        <p:cTn id="57" dur="500"/>
                                        <p:tgtEl>
                                          <p:spTgt spid="11"/>
                                        </p:tgtEl>
                                        <p:attrNameLst>
                                          <p:attrName>ppt_w</p:attrName>
                                        </p:attrNameLst>
                                      </p:cBhvr>
                                      <p:tavLst>
                                        <p:tav tm="0">
                                          <p:val>
                                            <p:strVal val="ppt_w"/>
                                          </p:val>
                                        </p:tav>
                                        <p:tav tm="100000">
                                          <p:val>
                                            <p:fltVal val="0"/>
                                          </p:val>
                                        </p:tav>
                                      </p:tavLst>
                                    </p:anim>
                                    <p:anim calcmode="lin" valueType="num">
                                      <p:cBhvr>
                                        <p:cTn id="58" dur="500"/>
                                        <p:tgtEl>
                                          <p:spTgt spid="11"/>
                                        </p:tgtEl>
                                        <p:attrNameLst>
                                          <p:attrName>ppt_h</p:attrName>
                                        </p:attrNameLst>
                                      </p:cBhvr>
                                      <p:tavLst>
                                        <p:tav tm="0">
                                          <p:val>
                                            <p:strVal val="ppt_h"/>
                                          </p:val>
                                        </p:tav>
                                        <p:tav tm="100000">
                                          <p:val>
                                            <p:fltVal val="0"/>
                                          </p:val>
                                        </p:tav>
                                      </p:tavLst>
                                    </p:anim>
                                    <p:animEffect transition="out" filter="fade">
                                      <p:cBhvr>
                                        <p:cTn id="59" dur="500"/>
                                        <p:tgtEl>
                                          <p:spTgt spid="11"/>
                                        </p:tgtEl>
                                      </p:cBhvr>
                                    </p:animEffect>
                                    <p:set>
                                      <p:cBhvr>
                                        <p:cTn id="60" dur="1" fill="hold">
                                          <p:stCondLst>
                                            <p:cond delay="499"/>
                                          </p:stCondLst>
                                        </p:cTn>
                                        <p:tgtEl>
                                          <p:spTgt spid="11"/>
                                        </p:tgtEl>
                                        <p:attrNameLst>
                                          <p:attrName>style.visibility</p:attrName>
                                        </p:attrNameLst>
                                      </p:cBhvr>
                                      <p:to>
                                        <p:strVal val="hidden"/>
                                      </p:to>
                                    </p:set>
                                  </p:childTnLst>
                                </p:cTn>
                              </p:par>
                              <p:par>
                                <p:cTn id="61" presetID="53" presetClass="exit" presetSubtype="32" fill="hold" grpId="5" nodeType="withEffect">
                                  <p:stCondLst>
                                    <p:cond delay="0"/>
                                  </p:stCondLst>
                                  <p:childTnLst>
                                    <p:anim calcmode="lin" valueType="num">
                                      <p:cBhvr>
                                        <p:cTn id="62" dur="500"/>
                                        <p:tgtEl>
                                          <p:spTgt spid="14"/>
                                        </p:tgtEl>
                                        <p:attrNameLst>
                                          <p:attrName>ppt_w</p:attrName>
                                        </p:attrNameLst>
                                      </p:cBhvr>
                                      <p:tavLst>
                                        <p:tav tm="0">
                                          <p:val>
                                            <p:strVal val="ppt_w"/>
                                          </p:val>
                                        </p:tav>
                                        <p:tav tm="100000">
                                          <p:val>
                                            <p:fltVal val="0"/>
                                          </p:val>
                                        </p:tav>
                                      </p:tavLst>
                                    </p:anim>
                                    <p:anim calcmode="lin" valueType="num">
                                      <p:cBhvr>
                                        <p:cTn id="63" dur="500"/>
                                        <p:tgtEl>
                                          <p:spTgt spid="14"/>
                                        </p:tgtEl>
                                        <p:attrNameLst>
                                          <p:attrName>ppt_h</p:attrName>
                                        </p:attrNameLst>
                                      </p:cBhvr>
                                      <p:tavLst>
                                        <p:tav tm="0">
                                          <p:val>
                                            <p:strVal val="ppt_h"/>
                                          </p:val>
                                        </p:tav>
                                        <p:tav tm="100000">
                                          <p:val>
                                            <p:fltVal val="0"/>
                                          </p:val>
                                        </p:tav>
                                      </p:tavLst>
                                    </p:anim>
                                    <p:animEffect transition="out" filter="fade">
                                      <p:cBhvr>
                                        <p:cTn id="64" dur="500"/>
                                        <p:tgtEl>
                                          <p:spTgt spid="14"/>
                                        </p:tgtEl>
                                      </p:cBhvr>
                                    </p:animEffect>
                                    <p:set>
                                      <p:cBhvr>
                                        <p:cTn id="65" dur="1" fill="hold">
                                          <p:stCondLst>
                                            <p:cond delay="499"/>
                                          </p:stCondLst>
                                        </p:cTn>
                                        <p:tgtEl>
                                          <p:spTgt spid="14"/>
                                        </p:tgtEl>
                                        <p:attrNameLst>
                                          <p:attrName>style.visibility</p:attrName>
                                        </p:attrNameLst>
                                      </p:cBhvr>
                                      <p:to>
                                        <p:strVal val="hidden"/>
                                      </p:to>
                                    </p:set>
                                  </p:childTnLst>
                                </p:cTn>
                              </p:par>
                              <p:par>
                                <p:cTn id="66" presetID="53" presetClass="exit" presetSubtype="32" fill="hold" grpId="1" nodeType="withEffect">
                                  <p:stCondLst>
                                    <p:cond delay="0"/>
                                  </p:stCondLst>
                                  <p:childTnLst>
                                    <p:anim calcmode="lin" valueType="num">
                                      <p:cBhvr>
                                        <p:cTn id="67" dur="500"/>
                                        <p:tgtEl>
                                          <p:spTgt spid="22"/>
                                        </p:tgtEl>
                                        <p:attrNameLst>
                                          <p:attrName>ppt_w</p:attrName>
                                        </p:attrNameLst>
                                      </p:cBhvr>
                                      <p:tavLst>
                                        <p:tav tm="0">
                                          <p:val>
                                            <p:strVal val="ppt_w"/>
                                          </p:val>
                                        </p:tav>
                                        <p:tav tm="100000">
                                          <p:val>
                                            <p:fltVal val="0"/>
                                          </p:val>
                                        </p:tav>
                                      </p:tavLst>
                                    </p:anim>
                                    <p:anim calcmode="lin" valueType="num">
                                      <p:cBhvr>
                                        <p:cTn id="68" dur="500"/>
                                        <p:tgtEl>
                                          <p:spTgt spid="22"/>
                                        </p:tgtEl>
                                        <p:attrNameLst>
                                          <p:attrName>ppt_h</p:attrName>
                                        </p:attrNameLst>
                                      </p:cBhvr>
                                      <p:tavLst>
                                        <p:tav tm="0">
                                          <p:val>
                                            <p:strVal val="ppt_h"/>
                                          </p:val>
                                        </p:tav>
                                        <p:tav tm="100000">
                                          <p:val>
                                            <p:fltVal val="0"/>
                                          </p:val>
                                        </p:tav>
                                      </p:tavLst>
                                    </p:anim>
                                    <p:animEffect transition="out" filter="fade">
                                      <p:cBhvr>
                                        <p:cTn id="69" dur="500"/>
                                        <p:tgtEl>
                                          <p:spTgt spid="22"/>
                                        </p:tgtEl>
                                      </p:cBhvr>
                                    </p:animEffect>
                                    <p:set>
                                      <p:cBhvr>
                                        <p:cTn id="70" dur="1" fill="hold">
                                          <p:stCondLst>
                                            <p:cond delay="499"/>
                                          </p:stCondLst>
                                        </p:cTn>
                                        <p:tgtEl>
                                          <p:spTgt spid="22"/>
                                        </p:tgtEl>
                                        <p:attrNameLst>
                                          <p:attrName>style.visibility</p:attrName>
                                        </p:attrNameLst>
                                      </p:cBhvr>
                                      <p:to>
                                        <p:strVal val="hidden"/>
                                      </p:to>
                                    </p:set>
                                  </p:childTnLst>
                                </p:cTn>
                              </p:par>
                              <p:par>
                                <p:cTn id="71" presetID="10" presetClass="entr" presetSubtype="0" fill="hold" grpId="0" nodeType="withEffect">
                                  <p:stCondLst>
                                    <p:cond delay="0"/>
                                  </p:stCondLst>
                                  <p:childTnLst>
                                    <p:set>
                                      <p:cBhvr>
                                        <p:cTn id="72" dur="1" fill="hold">
                                          <p:stCondLst>
                                            <p:cond delay="0"/>
                                          </p:stCondLst>
                                        </p:cTn>
                                        <p:tgtEl>
                                          <p:spTgt spid="8"/>
                                        </p:tgtEl>
                                        <p:attrNameLst>
                                          <p:attrName>style.visibility</p:attrName>
                                        </p:attrNameLst>
                                      </p:cBhvr>
                                      <p:to>
                                        <p:strVal val="visible"/>
                                      </p:to>
                                    </p:set>
                                    <p:animEffect transition="in" filter="fade">
                                      <p:cBhvr>
                                        <p:cTn id="73" dur="500"/>
                                        <p:tgtEl>
                                          <p:spTgt spid="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2"/>
                                        </p:tgtEl>
                                        <p:attrNameLst>
                                          <p:attrName>style.visibility</p:attrName>
                                        </p:attrNameLst>
                                      </p:cBhvr>
                                      <p:to>
                                        <p:strVal val="visible"/>
                                      </p:to>
                                    </p:set>
                                    <p:animEffect transition="in" filter="fade">
                                      <p:cBhvr>
                                        <p:cTn id="76" dur="500"/>
                                        <p:tgtEl>
                                          <p:spTgt spid="12"/>
                                        </p:tgtEl>
                                      </p:cBhvr>
                                    </p:animEffect>
                                  </p:childTnLst>
                                </p:cTn>
                              </p:par>
                            </p:childTnLst>
                          </p:cTn>
                        </p:par>
                        <p:par>
                          <p:cTn id="77" fill="hold">
                            <p:stCondLst>
                              <p:cond delay="500"/>
                            </p:stCondLst>
                            <p:childTnLst>
                              <p:par>
                                <p:cTn id="78" presetID="53" presetClass="entr" presetSubtype="16" fill="hold" grpId="0" nodeType="afterEffect">
                                  <p:stCondLst>
                                    <p:cond delay="0"/>
                                  </p:stCondLst>
                                  <p:childTnLst>
                                    <p:set>
                                      <p:cBhvr>
                                        <p:cTn id="79" dur="1" fill="hold">
                                          <p:stCondLst>
                                            <p:cond delay="0"/>
                                          </p:stCondLst>
                                        </p:cTn>
                                        <p:tgtEl>
                                          <p:spTgt spid="2"/>
                                        </p:tgtEl>
                                        <p:attrNameLst>
                                          <p:attrName>style.visibility</p:attrName>
                                        </p:attrNameLst>
                                      </p:cBhvr>
                                      <p:to>
                                        <p:strVal val="visible"/>
                                      </p:to>
                                    </p:set>
                                    <p:anim calcmode="lin" valueType="num">
                                      <p:cBhvr>
                                        <p:cTn id="80" dur="500" fill="hold"/>
                                        <p:tgtEl>
                                          <p:spTgt spid="2"/>
                                        </p:tgtEl>
                                        <p:attrNameLst>
                                          <p:attrName>ppt_w</p:attrName>
                                        </p:attrNameLst>
                                      </p:cBhvr>
                                      <p:tavLst>
                                        <p:tav tm="0">
                                          <p:val>
                                            <p:fltVal val="0"/>
                                          </p:val>
                                        </p:tav>
                                        <p:tav tm="100000">
                                          <p:val>
                                            <p:strVal val="#ppt_w"/>
                                          </p:val>
                                        </p:tav>
                                      </p:tavLst>
                                    </p:anim>
                                    <p:anim calcmode="lin" valueType="num">
                                      <p:cBhvr>
                                        <p:cTn id="81" dur="500" fill="hold"/>
                                        <p:tgtEl>
                                          <p:spTgt spid="2"/>
                                        </p:tgtEl>
                                        <p:attrNameLst>
                                          <p:attrName>ppt_h</p:attrName>
                                        </p:attrNameLst>
                                      </p:cBhvr>
                                      <p:tavLst>
                                        <p:tav tm="0">
                                          <p:val>
                                            <p:fltVal val="0"/>
                                          </p:val>
                                        </p:tav>
                                        <p:tav tm="100000">
                                          <p:val>
                                            <p:strVal val="#ppt_h"/>
                                          </p:val>
                                        </p:tav>
                                      </p:tavLst>
                                    </p:anim>
                                    <p:animEffect transition="in" filter="fade">
                                      <p:cBhvr>
                                        <p:cTn id="82" dur="500"/>
                                        <p:tgtEl>
                                          <p:spTgt spid="2"/>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4"/>
                                        </p:tgtEl>
                                        <p:attrNameLst>
                                          <p:attrName>style.visibility</p:attrName>
                                        </p:attrNameLst>
                                      </p:cBhvr>
                                      <p:to>
                                        <p:strVal val="visible"/>
                                      </p:to>
                                    </p:set>
                                    <p:anim calcmode="lin" valueType="num">
                                      <p:cBhvr>
                                        <p:cTn id="85" dur="500" fill="hold"/>
                                        <p:tgtEl>
                                          <p:spTgt spid="4"/>
                                        </p:tgtEl>
                                        <p:attrNameLst>
                                          <p:attrName>ppt_w</p:attrName>
                                        </p:attrNameLst>
                                      </p:cBhvr>
                                      <p:tavLst>
                                        <p:tav tm="0">
                                          <p:val>
                                            <p:fltVal val="0"/>
                                          </p:val>
                                        </p:tav>
                                        <p:tav tm="100000">
                                          <p:val>
                                            <p:strVal val="#ppt_w"/>
                                          </p:val>
                                        </p:tav>
                                      </p:tavLst>
                                    </p:anim>
                                    <p:anim calcmode="lin" valueType="num">
                                      <p:cBhvr>
                                        <p:cTn id="86" dur="500" fill="hold"/>
                                        <p:tgtEl>
                                          <p:spTgt spid="4"/>
                                        </p:tgtEl>
                                        <p:attrNameLst>
                                          <p:attrName>ppt_h</p:attrName>
                                        </p:attrNameLst>
                                      </p:cBhvr>
                                      <p:tavLst>
                                        <p:tav tm="0">
                                          <p:val>
                                            <p:fltVal val="0"/>
                                          </p:val>
                                        </p:tav>
                                        <p:tav tm="100000">
                                          <p:val>
                                            <p:strVal val="#ppt_h"/>
                                          </p:val>
                                        </p:tav>
                                      </p:tavLst>
                                    </p:anim>
                                    <p:animEffect transition="in" filter="fade">
                                      <p:cBhvr>
                                        <p:cTn id="87" dur="500"/>
                                        <p:tgtEl>
                                          <p:spTgt spid="4"/>
                                        </p:tgtEl>
                                      </p:cBhvr>
                                    </p:animEffect>
                                  </p:childTnLst>
                                </p:cTn>
                              </p:par>
                            </p:childTnLst>
                          </p:cTn>
                        </p:par>
                      </p:childTnLst>
                    </p:cTn>
                  </p:par>
                  <p:par>
                    <p:cTn id="88" fill="hold">
                      <p:stCondLst>
                        <p:cond delay="indefinite"/>
                      </p:stCondLst>
                      <p:childTnLst>
                        <p:par>
                          <p:cTn id="89" fill="hold">
                            <p:stCondLst>
                              <p:cond delay="0"/>
                            </p:stCondLst>
                            <p:childTnLst>
                              <p:par>
                                <p:cTn id="90" presetID="1" presetClass="entr" presetSubtype="0" fill="hold" grpId="0" nodeType="clickEffect">
                                  <p:stCondLst>
                                    <p:cond delay="0"/>
                                  </p:stCondLst>
                                  <p:childTnLst>
                                    <p:set>
                                      <p:cBhvr>
                                        <p:cTn id="91" dur="1" fill="hold">
                                          <p:stCondLst>
                                            <p:cond delay="0"/>
                                          </p:stCondLst>
                                        </p:cTn>
                                        <p:tgtEl>
                                          <p:spTgt spid="13"/>
                                        </p:tgtEl>
                                        <p:attrNameLst>
                                          <p:attrName>style.visibility</p:attrName>
                                        </p:attrNameLst>
                                      </p:cBhvr>
                                      <p:to>
                                        <p:strVal val="visible"/>
                                      </p:to>
                                    </p:set>
                                  </p:childTnLst>
                                </p:cTn>
                              </p:par>
                              <p:par>
                                <p:cTn id="92" presetID="1" presetClass="entr" presetSubtype="0" fill="hold" grpId="0" nodeType="withEffect">
                                  <p:stCondLst>
                                    <p:cond delay="0"/>
                                  </p:stCondLst>
                                  <p:childTnLst>
                                    <p:set>
                                      <p:cBhvr>
                                        <p:cTn id="93" dur="1" fill="hold">
                                          <p:stCondLst>
                                            <p:cond delay="0"/>
                                          </p:stCondLst>
                                        </p:cTn>
                                        <p:tgtEl>
                                          <p:spTgt spid="17"/>
                                        </p:tgtEl>
                                        <p:attrNameLst>
                                          <p:attrName>style.visibility</p:attrName>
                                        </p:attrNameLst>
                                      </p:cBhvr>
                                      <p:to>
                                        <p:strVal val="visible"/>
                                      </p:to>
                                    </p:set>
                                  </p:childTnLst>
                                </p:cTn>
                              </p:par>
                              <p:par>
                                <p:cTn id="94" presetID="1" presetClass="entr" presetSubtype="0" fill="hold" grpId="0" nodeType="withEffect">
                                  <p:stCondLst>
                                    <p:cond delay="0"/>
                                  </p:stCondLst>
                                  <p:childTnLst>
                                    <p:set>
                                      <p:cBhvr>
                                        <p:cTn id="95" dur="1" fill="hold">
                                          <p:stCondLst>
                                            <p:cond delay="0"/>
                                          </p:stCondLst>
                                        </p:cTn>
                                        <p:tgtEl>
                                          <p:spTgt spid="19"/>
                                        </p:tgtEl>
                                        <p:attrNameLst>
                                          <p:attrName>style.visibility</p:attrName>
                                        </p:attrNameLst>
                                      </p:cBhvr>
                                      <p:to>
                                        <p:strVal val="visible"/>
                                      </p:to>
                                    </p:set>
                                  </p:childTnLst>
                                </p:cTn>
                              </p:par>
                              <p:par>
                                <p:cTn id="96" presetID="1" presetClass="entr" presetSubtype="0" fill="hold" grpId="0" nodeType="withEffect">
                                  <p:stCondLst>
                                    <p:cond delay="0"/>
                                  </p:stCondLst>
                                  <p:childTnLst>
                                    <p:set>
                                      <p:cBhvr>
                                        <p:cTn id="97" dur="1" fill="hold">
                                          <p:stCondLst>
                                            <p:cond delay="0"/>
                                          </p:stCondLst>
                                        </p:cTn>
                                        <p:tgtEl>
                                          <p:spTgt spid="15"/>
                                        </p:tgtEl>
                                        <p:attrNameLst>
                                          <p:attrName>style.visibility</p:attrName>
                                        </p:attrNameLst>
                                      </p:cBhvr>
                                      <p:to>
                                        <p:strVal val="visible"/>
                                      </p:to>
                                    </p:set>
                                  </p:childTnLst>
                                </p:cTn>
                              </p:par>
                            </p:childTnLst>
                          </p:cTn>
                        </p:par>
                        <p:par>
                          <p:cTn id="98" fill="hold">
                            <p:stCondLst>
                              <p:cond delay="0"/>
                            </p:stCondLst>
                            <p:childTnLst>
                              <p:par>
                                <p:cTn id="99" presetID="10" presetClass="entr" presetSubtype="0" fill="hold" grpId="0" nodeType="afterEffect">
                                  <p:stCondLst>
                                    <p:cond delay="0"/>
                                  </p:stCondLst>
                                  <p:childTnLst>
                                    <p:set>
                                      <p:cBhvr>
                                        <p:cTn id="100" dur="1" fill="hold">
                                          <p:stCondLst>
                                            <p:cond delay="0"/>
                                          </p:stCondLst>
                                        </p:cTn>
                                        <p:tgtEl>
                                          <p:spTgt spid="6"/>
                                        </p:tgtEl>
                                        <p:attrNameLst>
                                          <p:attrName>style.visibility</p:attrName>
                                        </p:attrNameLst>
                                      </p:cBhvr>
                                      <p:to>
                                        <p:strVal val="visible"/>
                                      </p:to>
                                    </p:set>
                                    <p:animEffect transition="in" filter="fade">
                                      <p:cBhvr>
                                        <p:cTn id="101" dur="500"/>
                                        <p:tgtEl>
                                          <p:spTgt spid="6"/>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grpId="0" nodeType="clickEffect">
                                  <p:stCondLst>
                                    <p:cond delay="0"/>
                                  </p:stCondLst>
                                  <p:childTnLst>
                                    <p:set>
                                      <p:cBhvr>
                                        <p:cTn id="105" dur="1" fill="hold">
                                          <p:stCondLst>
                                            <p:cond delay="0"/>
                                          </p:stCondLst>
                                        </p:cTn>
                                        <p:tgtEl>
                                          <p:spTgt spid="16"/>
                                        </p:tgtEl>
                                        <p:attrNameLst>
                                          <p:attrName>style.visibility</p:attrName>
                                        </p:attrNameLst>
                                      </p:cBhvr>
                                      <p:to>
                                        <p:strVal val="visible"/>
                                      </p:to>
                                    </p:set>
                                    <p:animEffect transition="in" filter="fade">
                                      <p:cBhvr>
                                        <p:cTn id="106" dur="500"/>
                                        <p:tgtEl>
                                          <p:spTgt spid="16"/>
                                        </p:tgtEl>
                                      </p:cBhvr>
                                    </p:animEffect>
                                  </p:childTnLst>
                                </p:cTn>
                              </p:par>
                              <p:par>
                                <p:cTn id="107" presetID="6" presetClass="entr" presetSubtype="16" fill="hold" grpId="0" nodeType="withEffect">
                                  <p:stCondLst>
                                    <p:cond delay="0"/>
                                  </p:stCondLst>
                                  <p:childTnLst>
                                    <p:set>
                                      <p:cBhvr>
                                        <p:cTn id="108" dur="1" fill="hold">
                                          <p:stCondLst>
                                            <p:cond delay="0"/>
                                          </p:stCondLst>
                                        </p:cTn>
                                        <p:tgtEl>
                                          <p:spTgt spid="21"/>
                                        </p:tgtEl>
                                        <p:attrNameLst>
                                          <p:attrName>style.visibility</p:attrName>
                                        </p:attrNameLst>
                                      </p:cBhvr>
                                      <p:to>
                                        <p:strVal val="visible"/>
                                      </p:to>
                                    </p:set>
                                    <p:animEffect transition="in" filter="circle(in)">
                                      <p:cBhvr>
                                        <p:cTn id="109" dur="1000"/>
                                        <p:tgtEl>
                                          <p:spTgt spid="21"/>
                                        </p:tgtEl>
                                      </p:cBhvr>
                                    </p:animEffect>
                                  </p:childTnLst>
                                </p:cTn>
                              </p:par>
                            </p:childTnLst>
                          </p:cTn>
                        </p:par>
                      </p:childTnLst>
                    </p:cTn>
                  </p:par>
                  <p:par>
                    <p:cTn id="110" fill="hold">
                      <p:stCondLst>
                        <p:cond delay="indefinite"/>
                      </p:stCondLst>
                      <p:childTnLst>
                        <p:par>
                          <p:cTn id="111" fill="hold">
                            <p:stCondLst>
                              <p:cond delay="0"/>
                            </p:stCondLst>
                            <p:childTnLst>
                              <p:par>
                                <p:cTn id="112" presetID="14" presetClass="entr" presetSubtype="10" fill="hold" nodeType="clickEffect">
                                  <p:stCondLst>
                                    <p:cond delay="0"/>
                                  </p:stCondLst>
                                  <p:childTnLst>
                                    <p:set>
                                      <p:cBhvr>
                                        <p:cTn id="113" dur="1" fill="hold">
                                          <p:stCondLst>
                                            <p:cond delay="0"/>
                                          </p:stCondLst>
                                        </p:cTn>
                                        <p:tgtEl>
                                          <p:spTgt spid="5"/>
                                        </p:tgtEl>
                                        <p:attrNameLst>
                                          <p:attrName>style.visibility</p:attrName>
                                        </p:attrNameLst>
                                      </p:cBhvr>
                                      <p:to>
                                        <p:strVal val="visible"/>
                                      </p:to>
                                    </p:set>
                                    <p:animEffect transition="in" filter="randombar(horizontal)">
                                      <p:cBhvr>
                                        <p:cTn id="1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1" grpId="0" animBg="1"/>
      <p:bldP spid="11" grpId="1" animBg="1"/>
      <p:bldP spid="14" grpId="0"/>
      <p:bldP spid="14" grpId="1"/>
      <p:bldP spid="14" grpId="2"/>
      <p:bldP spid="14" grpId="3"/>
      <p:bldP spid="14" grpId="4"/>
      <p:bldP spid="14" grpId="5"/>
      <p:bldP spid="2" grpId="0" animBg="1"/>
      <p:bldP spid="4" grpId="0" animBg="1"/>
      <p:bldP spid="6" grpId="0" animBg="1"/>
      <p:bldP spid="8" grpId="0" animBg="1"/>
      <p:bldP spid="12" grpId="0" animBg="1"/>
      <p:bldP spid="13" grpId="0" animBg="1"/>
      <p:bldP spid="15" grpId="0" animBg="1"/>
      <p:bldP spid="16" grpId="0" animBg="1"/>
      <p:bldP spid="17" grpId="0"/>
      <p:bldP spid="19" grpId="0"/>
      <p:bldP spid="21" grpId="0"/>
      <p:bldP spid="22" grpId="0"/>
      <p:bldP spid="22"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43B010-0655-401D-9C17-C248A2377DF5}"/>
              </a:ext>
            </a:extLst>
          </p:cNvPr>
          <p:cNvSpPr txBox="1"/>
          <p:nvPr/>
        </p:nvSpPr>
        <p:spPr>
          <a:xfrm>
            <a:off x="457200" y="679269"/>
            <a:ext cx="10698480" cy="1200329"/>
          </a:xfrm>
          <a:prstGeom prst="rect">
            <a:avLst/>
          </a:prstGeom>
          <a:noFill/>
        </p:spPr>
        <p:txBody>
          <a:bodyPr wrap="square" rtlCol="0">
            <a:spAutoFit/>
          </a:bodyPr>
          <a:lstStyle/>
          <a:p>
            <a:r>
              <a:rPr lang="en-US" sz="7200" dirty="0">
                <a:latin typeface="Bahnschrift SemiBold" panose="020B0502040204020203" pitchFamily="34" charset="0"/>
              </a:rPr>
              <a:t>Finding similarities</a:t>
            </a:r>
            <a:endParaRPr lang="en-IN" sz="7200" dirty="0">
              <a:latin typeface="Bahnschrift SemiBold" panose="020B0502040204020203" pitchFamily="34" charset="0"/>
            </a:endParaRPr>
          </a:p>
        </p:txBody>
      </p:sp>
      <p:sp>
        <p:nvSpPr>
          <p:cNvPr id="4" name="TextBox 3">
            <a:extLst>
              <a:ext uri="{FF2B5EF4-FFF2-40B4-BE49-F238E27FC236}">
                <a16:creationId xmlns:a16="http://schemas.microsoft.com/office/drawing/2014/main" id="{9049F04B-D5C8-48A0-B3A5-7D6C525620CB}"/>
              </a:ext>
            </a:extLst>
          </p:cNvPr>
          <p:cNvSpPr txBox="1"/>
          <p:nvPr/>
        </p:nvSpPr>
        <p:spPr>
          <a:xfrm>
            <a:off x="457200" y="2312126"/>
            <a:ext cx="11430000" cy="3416320"/>
          </a:xfrm>
          <a:prstGeom prst="rect">
            <a:avLst/>
          </a:prstGeom>
          <a:noFill/>
        </p:spPr>
        <p:txBody>
          <a:bodyPr wrap="square" rtlCol="0">
            <a:spAutoFit/>
          </a:bodyPr>
          <a:lstStyle/>
          <a:p>
            <a:r>
              <a:rPr lang="en-US" sz="2400" dirty="0"/>
              <a:t>	Once we have a target object to detect in the frame ,we use the sift object in OpenCV along with </a:t>
            </a:r>
            <a:r>
              <a:rPr lang="en-US" sz="2400" dirty="0" err="1"/>
              <a:t>flann’s</a:t>
            </a:r>
            <a:r>
              <a:rPr lang="en-US" sz="2400" dirty="0"/>
              <a:t> algorithm to generate the image descriptors and </a:t>
            </a:r>
            <a:r>
              <a:rPr lang="en-US" sz="2400" dirty="0" err="1"/>
              <a:t>keypoints</a:t>
            </a:r>
            <a:r>
              <a:rPr lang="en-US" sz="2400" dirty="0"/>
              <a:t>, for both the reference image and the object found in the footage</a:t>
            </a:r>
          </a:p>
          <a:p>
            <a:endParaRPr lang="en-US" sz="2400" dirty="0"/>
          </a:p>
          <a:p>
            <a:r>
              <a:rPr lang="en-US" sz="2400" dirty="0"/>
              <a:t>	Once we generated the descriptors we use </a:t>
            </a:r>
            <a:r>
              <a:rPr lang="en-US" sz="2400" dirty="0" err="1"/>
              <a:t>knn</a:t>
            </a:r>
            <a:r>
              <a:rPr lang="en-US" sz="2400" dirty="0"/>
              <a:t> algorithm to find the similarities between the descriptors of the images and then find the no of matches they have, based on the no of matches we can set a threshold value so that we detect the desired object in the footage </a:t>
            </a:r>
            <a:endParaRPr lang="en-IN" sz="2400" dirty="0"/>
          </a:p>
        </p:txBody>
      </p:sp>
    </p:spTree>
    <p:extLst>
      <p:ext uri="{BB962C8B-B14F-4D97-AF65-F5344CB8AC3E}">
        <p14:creationId xmlns:p14="http://schemas.microsoft.com/office/powerpoint/2010/main" val="3629658043"/>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BDC85F-2444-4E12-97E6-3496DC96D109}"/>
              </a:ext>
            </a:extLst>
          </p:cNvPr>
          <p:cNvSpPr txBox="1"/>
          <p:nvPr/>
        </p:nvSpPr>
        <p:spPr>
          <a:xfrm>
            <a:off x="356260" y="398060"/>
            <a:ext cx="10564430" cy="523220"/>
          </a:xfrm>
          <a:prstGeom prst="rect">
            <a:avLst/>
          </a:prstGeom>
          <a:noFill/>
        </p:spPr>
        <p:txBody>
          <a:bodyPr wrap="square" rtlCol="0">
            <a:spAutoFit/>
          </a:bodyPr>
          <a:lstStyle/>
          <a:p>
            <a:r>
              <a:rPr lang="en-US" sz="2800" dirty="0">
                <a:latin typeface="Cookie" panose="02000000000000000000" pitchFamily="2" charset="0"/>
              </a:rPr>
              <a:t>Finally….</a:t>
            </a:r>
            <a:endParaRPr lang="en-IN" sz="2800" dirty="0">
              <a:latin typeface="Cookie" panose="02000000000000000000" pitchFamily="2" charset="0"/>
            </a:endParaRPr>
          </a:p>
        </p:txBody>
      </p:sp>
      <p:pic>
        <p:nvPicPr>
          <p:cNvPr id="5" name="Picture 4">
            <a:extLst>
              <a:ext uri="{FF2B5EF4-FFF2-40B4-BE49-F238E27FC236}">
                <a16:creationId xmlns:a16="http://schemas.microsoft.com/office/drawing/2014/main" id="{1DBE8B1E-9823-45DD-9619-445EC06A0BD0}"/>
              </a:ext>
            </a:extLst>
          </p:cNvPr>
          <p:cNvPicPr>
            <a:picLocks noChangeAspect="1"/>
          </p:cNvPicPr>
          <p:nvPr/>
        </p:nvPicPr>
        <p:blipFill>
          <a:blip r:embed="rId2"/>
          <a:stretch>
            <a:fillRect/>
          </a:stretch>
        </p:blipFill>
        <p:spPr>
          <a:xfrm>
            <a:off x="2146519" y="921280"/>
            <a:ext cx="9367000" cy="5234831"/>
          </a:xfrm>
          <a:prstGeom prst="rect">
            <a:avLst/>
          </a:prstGeom>
        </p:spPr>
      </p:pic>
      <p:sp>
        <p:nvSpPr>
          <p:cNvPr id="10" name="Freeform: Shape 9">
            <a:extLst>
              <a:ext uri="{FF2B5EF4-FFF2-40B4-BE49-F238E27FC236}">
                <a16:creationId xmlns:a16="http://schemas.microsoft.com/office/drawing/2014/main" id="{5E811370-1026-441D-8330-96E2E4FCBB35}"/>
              </a:ext>
            </a:extLst>
          </p:cNvPr>
          <p:cNvSpPr/>
          <p:nvPr/>
        </p:nvSpPr>
        <p:spPr>
          <a:xfrm>
            <a:off x="5293035" y="1742277"/>
            <a:ext cx="1344415" cy="1059277"/>
          </a:xfrm>
          <a:custGeom>
            <a:avLst/>
            <a:gdLst>
              <a:gd name="connsiteX0" fmla="*/ 109628 w 1344415"/>
              <a:gd name="connsiteY0" fmla="*/ 97694 h 1059277"/>
              <a:gd name="connsiteX1" fmla="*/ 109628 w 1344415"/>
              <a:gd name="connsiteY1" fmla="*/ 954540 h 1059277"/>
              <a:gd name="connsiteX2" fmla="*/ 1239846 w 1344415"/>
              <a:gd name="connsiteY2" fmla="*/ 954540 h 1059277"/>
              <a:gd name="connsiteX3" fmla="*/ 1239846 w 1344415"/>
              <a:gd name="connsiteY3" fmla="*/ 97694 h 1059277"/>
              <a:gd name="connsiteX4" fmla="*/ 0 w 1344415"/>
              <a:gd name="connsiteY4" fmla="*/ 0 h 1059277"/>
              <a:gd name="connsiteX5" fmla="*/ 1344415 w 1344415"/>
              <a:gd name="connsiteY5" fmla="*/ 0 h 1059277"/>
              <a:gd name="connsiteX6" fmla="*/ 1344415 w 1344415"/>
              <a:gd name="connsiteY6" fmla="*/ 1059277 h 1059277"/>
              <a:gd name="connsiteX7" fmla="*/ 0 w 1344415"/>
              <a:gd name="connsiteY7" fmla="*/ 1059277 h 1059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4415" h="1059277">
                <a:moveTo>
                  <a:pt x="109628" y="97694"/>
                </a:moveTo>
                <a:lnTo>
                  <a:pt x="109628" y="954540"/>
                </a:lnTo>
                <a:lnTo>
                  <a:pt x="1239846" y="954540"/>
                </a:lnTo>
                <a:lnTo>
                  <a:pt x="1239846" y="97694"/>
                </a:lnTo>
                <a:close/>
                <a:moveTo>
                  <a:pt x="0" y="0"/>
                </a:moveTo>
                <a:lnTo>
                  <a:pt x="1344415" y="0"/>
                </a:lnTo>
                <a:lnTo>
                  <a:pt x="1344415" y="1059277"/>
                </a:lnTo>
                <a:lnTo>
                  <a:pt x="0" y="1059277"/>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pic>
        <p:nvPicPr>
          <p:cNvPr id="12" name="Picture 11">
            <a:extLst>
              <a:ext uri="{FF2B5EF4-FFF2-40B4-BE49-F238E27FC236}">
                <a16:creationId xmlns:a16="http://schemas.microsoft.com/office/drawing/2014/main" id="{BA33BCDE-BA1D-48B2-A007-BEB9B459E3DF}"/>
              </a:ext>
            </a:extLst>
          </p:cNvPr>
          <p:cNvPicPr>
            <a:picLocks noChangeAspect="1"/>
          </p:cNvPicPr>
          <p:nvPr/>
        </p:nvPicPr>
        <p:blipFill>
          <a:blip r:embed="rId3"/>
          <a:stretch>
            <a:fillRect/>
          </a:stretch>
        </p:blipFill>
        <p:spPr>
          <a:xfrm>
            <a:off x="109836" y="2327815"/>
            <a:ext cx="1853628" cy="1334614"/>
          </a:xfrm>
          <a:prstGeom prst="rect">
            <a:avLst/>
          </a:prstGeom>
        </p:spPr>
      </p:pic>
    </p:spTree>
    <p:extLst>
      <p:ext uri="{BB962C8B-B14F-4D97-AF65-F5344CB8AC3E}">
        <p14:creationId xmlns:p14="http://schemas.microsoft.com/office/powerpoint/2010/main" val="1723786715"/>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par>
                          <p:cTn id="7" fill="hold">
                            <p:stCondLst>
                              <p:cond delay="0"/>
                            </p:stCondLst>
                            <p:childTnLst>
                              <p:par>
                                <p:cTn id="8" presetID="26" presetClass="emph" presetSubtype="0" repeatCount="indefinite" fill="hold" grpId="1" nodeType="afterEffect">
                                  <p:stCondLst>
                                    <p:cond delay="0"/>
                                  </p:stCondLst>
                                  <p:endCondLst>
                                    <p:cond evt="onNext" delay="0">
                                      <p:tgtEl>
                                        <p:sldTgt/>
                                      </p:tgtEl>
                                    </p:cond>
                                  </p:endCondLst>
                                  <p:childTnLst>
                                    <p:animEffect transition="out" filter="fade">
                                      <p:cBhvr>
                                        <p:cTn id="9" dur="500" tmFilter="0, 0; .2, .5; .8, .5; 1, 0"/>
                                        <p:tgtEl>
                                          <p:spTgt spid="10"/>
                                        </p:tgtEl>
                                      </p:cBhvr>
                                    </p:animEffect>
                                    <p:animScale>
                                      <p:cBhvr>
                                        <p:cTn id="10" dur="25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D8D750-BD43-48F5-BC33-B1EDDE2B90C2}"/>
              </a:ext>
            </a:extLst>
          </p:cNvPr>
          <p:cNvSpPr txBox="1"/>
          <p:nvPr/>
        </p:nvSpPr>
        <p:spPr>
          <a:xfrm>
            <a:off x="666206" y="457200"/>
            <a:ext cx="11525794" cy="1200329"/>
          </a:xfrm>
          <a:prstGeom prst="rect">
            <a:avLst/>
          </a:prstGeom>
          <a:noFill/>
        </p:spPr>
        <p:txBody>
          <a:bodyPr wrap="square" rtlCol="0">
            <a:spAutoFit/>
          </a:bodyPr>
          <a:lstStyle/>
          <a:p>
            <a:r>
              <a:rPr lang="en-US" sz="7200" dirty="0">
                <a:latin typeface="Bahnschrift SemiBold" panose="020B0502040204020203" pitchFamily="34" charset="0"/>
              </a:rPr>
              <a:t>Showing the Output</a:t>
            </a:r>
            <a:endParaRPr lang="en-IN" sz="7200" dirty="0">
              <a:latin typeface="Bahnschrift SemiBold" panose="020B0502040204020203" pitchFamily="34" charset="0"/>
            </a:endParaRPr>
          </a:p>
        </p:txBody>
      </p:sp>
      <p:sp>
        <p:nvSpPr>
          <p:cNvPr id="5" name="TextBox 4">
            <a:extLst>
              <a:ext uri="{FF2B5EF4-FFF2-40B4-BE49-F238E27FC236}">
                <a16:creationId xmlns:a16="http://schemas.microsoft.com/office/drawing/2014/main" id="{55C33D80-9E26-4143-9A88-6875D65CB35A}"/>
              </a:ext>
            </a:extLst>
          </p:cNvPr>
          <p:cNvSpPr txBox="1"/>
          <p:nvPr/>
        </p:nvSpPr>
        <p:spPr>
          <a:xfrm>
            <a:off x="418011" y="1907177"/>
            <a:ext cx="11525794" cy="3647152"/>
          </a:xfrm>
          <a:prstGeom prst="rect">
            <a:avLst/>
          </a:prstGeom>
          <a:noFill/>
        </p:spPr>
        <p:txBody>
          <a:bodyPr wrap="square" rtlCol="0">
            <a:spAutoFit/>
          </a:bodyPr>
          <a:lstStyle/>
          <a:p>
            <a:r>
              <a:rPr lang="en-US" sz="2300" dirty="0"/>
              <a:t>Once we found the object in the footage we should draw a rectangle around the object we found using the software which lets us know that it found the object given to it as a reference, which makes the task much easier than looking into hundreds of footages and finding the object.</a:t>
            </a:r>
          </a:p>
          <a:p>
            <a:endParaRPr lang="en-US" sz="2300" dirty="0"/>
          </a:p>
          <a:p>
            <a:endParaRPr lang="en-US" sz="2300" dirty="0"/>
          </a:p>
          <a:p>
            <a:endParaRPr lang="en-US" sz="2300" dirty="0"/>
          </a:p>
          <a:p>
            <a:endParaRPr lang="en-US" sz="2300" dirty="0"/>
          </a:p>
          <a:p>
            <a:endParaRPr lang="en-US" sz="2300" dirty="0"/>
          </a:p>
          <a:p>
            <a:r>
              <a:rPr lang="en-US" sz="1200" dirty="0">
                <a:solidFill>
                  <a:schemeClr val="accent1"/>
                </a:solidFill>
              </a:rPr>
              <a:t>https://www.spiedigitallibrary.org/conference-proceedings-of-spie/11069/110690S/An-improved-ORB-feature-point-image-matching-method-based-on/10.1117/12.2524178.short?SSO=1</a:t>
            </a:r>
          </a:p>
        </p:txBody>
      </p:sp>
    </p:spTree>
    <p:extLst>
      <p:ext uri="{BB962C8B-B14F-4D97-AF65-F5344CB8AC3E}">
        <p14:creationId xmlns:p14="http://schemas.microsoft.com/office/powerpoint/2010/main" val="689858304"/>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DCA476B-A584-476A-8FCB-44948427A2ED}"/>
              </a:ext>
            </a:extLst>
          </p:cNvPr>
          <p:cNvSpPr/>
          <p:nvPr/>
        </p:nvSpPr>
        <p:spPr>
          <a:xfrm>
            <a:off x="2913017" y="2644170"/>
            <a:ext cx="6987549" cy="1569660"/>
          </a:xfrm>
          <a:prstGeom prst="rect">
            <a:avLst/>
          </a:prstGeom>
          <a:noFill/>
        </p:spPr>
        <p:txBody>
          <a:bodyPr wrap="square" lIns="91440" tIns="45720" rIns="91440" bIns="45720">
            <a:spAutoFit/>
          </a:bodyPr>
          <a:lstStyle/>
          <a:p>
            <a:pPr algn="ctr"/>
            <a:r>
              <a:rPr lang="en-US" sz="9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 you</a:t>
            </a:r>
          </a:p>
        </p:txBody>
      </p:sp>
    </p:spTree>
    <p:extLst>
      <p:ext uri="{BB962C8B-B14F-4D97-AF65-F5344CB8AC3E}">
        <p14:creationId xmlns:p14="http://schemas.microsoft.com/office/powerpoint/2010/main" val="207124760"/>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27779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0F4E5A-E7C3-4E3F-9FB7-A08644A24D17}"/>
              </a:ext>
            </a:extLst>
          </p:cNvPr>
          <p:cNvSpPr txBox="1"/>
          <p:nvPr/>
        </p:nvSpPr>
        <p:spPr>
          <a:xfrm>
            <a:off x="674703" y="550416"/>
            <a:ext cx="7714695" cy="1015663"/>
          </a:xfrm>
          <a:prstGeom prst="rect">
            <a:avLst/>
          </a:prstGeom>
          <a:noFill/>
        </p:spPr>
        <p:txBody>
          <a:bodyPr wrap="square" rtlCol="0">
            <a:spAutoFit/>
          </a:bodyPr>
          <a:lstStyle/>
          <a:p>
            <a:r>
              <a:rPr lang="en-IN" sz="6000" dirty="0">
                <a:latin typeface="Cabin Sketch" panose="020B0503050202020004" pitchFamily="34" charset="0"/>
              </a:rPr>
              <a:t>Abstract…</a:t>
            </a:r>
          </a:p>
        </p:txBody>
      </p:sp>
      <p:sp>
        <p:nvSpPr>
          <p:cNvPr id="4" name="TextBox 3">
            <a:extLst>
              <a:ext uri="{FF2B5EF4-FFF2-40B4-BE49-F238E27FC236}">
                <a16:creationId xmlns:a16="http://schemas.microsoft.com/office/drawing/2014/main" id="{CFA06E9C-82C4-42AF-9055-6E2E0D2EA259}"/>
              </a:ext>
            </a:extLst>
          </p:cNvPr>
          <p:cNvSpPr txBox="1"/>
          <p:nvPr/>
        </p:nvSpPr>
        <p:spPr>
          <a:xfrm>
            <a:off x="674703" y="1819922"/>
            <a:ext cx="9874929" cy="4154984"/>
          </a:xfrm>
          <a:prstGeom prst="rect">
            <a:avLst/>
          </a:prstGeom>
          <a:noFill/>
        </p:spPr>
        <p:txBody>
          <a:bodyPr wrap="square" rtlCol="0">
            <a:spAutoFit/>
          </a:bodyPr>
          <a:lstStyle/>
          <a:p>
            <a:pPr algn="just"/>
            <a:r>
              <a:rPr lang="en-IN" sz="2400" dirty="0"/>
              <a:t>	The project mainly focuses on the detecting a particular object, basically a car suspected to be dangerous, by using advanced algorithms to do the task with flexible accuracy. We use the YOLO algorithm to detect the objects and then based on the information collected we try to match the objects with the image of the suspected using PSO, which allows us to decide the level of accuracy to work with, thus makes it flexible for various purposes , this can even be used to detect a certain species of animals, a person suspected to have a chronic disease or a criminal record thus helps us for searching anything in the frame with providing the flexibility to choose the accuracy level.</a:t>
            </a:r>
          </a:p>
        </p:txBody>
      </p:sp>
    </p:spTree>
    <p:extLst>
      <p:ext uri="{BB962C8B-B14F-4D97-AF65-F5344CB8AC3E}">
        <p14:creationId xmlns:p14="http://schemas.microsoft.com/office/powerpoint/2010/main" val="3393544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BB448-0453-44F7-A854-D698992993E9}"/>
              </a:ext>
            </a:extLst>
          </p:cNvPr>
          <p:cNvSpPr>
            <a:spLocks noGrp="1"/>
          </p:cNvSpPr>
          <p:nvPr>
            <p:ph type="title"/>
          </p:nvPr>
        </p:nvSpPr>
        <p:spPr>
          <a:xfrm>
            <a:off x="838200" y="365124"/>
            <a:ext cx="10515600" cy="5325461"/>
          </a:xfrm>
        </p:spPr>
        <p:txBody>
          <a:bodyPr>
            <a:normAutofit/>
          </a:bodyPr>
          <a:lstStyle/>
          <a:p>
            <a:r>
              <a:rPr lang="en-US" sz="8000" dirty="0"/>
              <a:t>OBJECT DETECTION</a:t>
            </a:r>
            <a:br>
              <a:rPr lang="en-US" dirty="0"/>
            </a:br>
            <a:r>
              <a:rPr lang="en-US" dirty="0"/>
              <a:t> </a:t>
            </a:r>
            <a:br>
              <a:rPr lang="en-US" dirty="0"/>
            </a:br>
            <a:r>
              <a:rPr lang="en-US" dirty="0"/>
              <a:t>                           </a:t>
            </a:r>
            <a:r>
              <a:rPr lang="en-US" b="1" dirty="0"/>
              <a:t>USING YOLO ALGORITHM</a:t>
            </a:r>
          </a:p>
        </p:txBody>
      </p:sp>
    </p:spTree>
    <p:extLst>
      <p:ext uri="{BB962C8B-B14F-4D97-AF65-F5344CB8AC3E}">
        <p14:creationId xmlns:p14="http://schemas.microsoft.com/office/powerpoint/2010/main" val="1783394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F09D732-52AF-45A5-85C7-48B2ACA77DFA}"/>
              </a:ext>
            </a:extLst>
          </p:cNvPr>
          <p:cNvSpPr>
            <a:spLocks noGrp="1"/>
          </p:cNvSpPr>
          <p:nvPr>
            <p:ph type="title"/>
          </p:nvPr>
        </p:nvSpPr>
        <p:spPr>
          <a:xfrm>
            <a:off x="429208" y="367556"/>
            <a:ext cx="8770571" cy="1345269"/>
          </a:xfrm>
        </p:spPr>
        <p:txBody>
          <a:bodyPr/>
          <a:lstStyle/>
          <a:p>
            <a:r>
              <a:rPr lang="en-US" dirty="0"/>
              <a:t>YOLO(You Only Look Once)</a:t>
            </a:r>
          </a:p>
        </p:txBody>
      </p:sp>
      <p:sp>
        <p:nvSpPr>
          <p:cNvPr id="5" name="Content Placeholder 4">
            <a:extLst>
              <a:ext uri="{FF2B5EF4-FFF2-40B4-BE49-F238E27FC236}">
                <a16:creationId xmlns:a16="http://schemas.microsoft.com/office/drawing/2014/main" id="{06C767F5-9A19-4825-B0B6-239F9E9AAE80}"/>
              </a:ext>
            </a:extLst>
          </p:cNvPr>
          <p:cNvSpPr>
            <a:spLocks noGrp="1"/>
          </p:cNvSpPr>
          <p:nvPr>
            <p:ph idx="1"/>
          </p:nvPr>
        </p:nvSpPr>
        <p:spPr>
          <a:xfrm>
            <a:off x="651769" y="2024108"/>
            <a:ext cx="10515600" cy="4166925"/>
          </a:xfrm>
        </p:spPr>
        <p:txBody>
          <a:bodyPr>
            <a:normAutofit fontScale="92500" lnSpcReduction="10000"/>
          </a:bodyPr>
          <a:lstStyle/>
          <a:p>
            <a:pPr marL="0" indent="0">
              <a:buNone/>
            </a:pPr>
            <a:endParaRPr lang="en-US" sz="2400" dirty="0">
              <a:solidFill>
                <a:srgbClr val="24292E"/>
              </a:solidFill>
              <a:latin typeface="-apple-system"/>
            </a:endParaRPr>
          </a:p>
          <a:p>
            <a:r>
              <a:rPr lang="en-US" sz="2800" b="0" i="0" dirty="0">
                <a:solidFill>
                  <a:srgbClr val="24292E"/>
                </a:solidFill>
                <a:effectLst/>
                <a:latin typeface="Calibri" panose="020F0502020204030204" pitchFamily="34" charset="0"/>
                <a:cs typeface="Calibri" panose="020F0502020204030204" pitchFamily="34" charset="0"/>
              </a:rPr>
              <a:t>YOLO is a state-of-the-art, real-time object detection algorithm that is fast and accurate.</a:t>
            </a:r>
          </a:p>
          <a:p>
            <a:r>
              <a:rPr lang="en-US" altLang="zh-CN" sz="2800" dirty="0">
                <a:latin typeface="Calibri" panose="020F0502020204030204" pitchFamily="34" charset="0"/>
                <a:cs typeface="Calibri" panose="020F0502020204030204" pitchFamily="34" charset="0"/>
              </a:rPr>
              <a:t>A neural network predicts bounding boxes and class probabilities directly from full images in one evaluation.</a:t>
            </a:r>
            <a:endParaRPr lang="zh-CN" altLang="en-US" sz="2800" dirty="0">
              <a:latin typeface="Calibri" panose="020F0502020204030204" pitchFamily="34" charset="0"/>
              <a:cs typeface="Calibri" panose="020F0502020204030204" pitchFamily="34" charset="0"/>
            </a:endParaRPr>
          </a:p>
          <a:p>
            <a:r>
              <a:rPr lang="en-US" sz="2800" b="0" i="0" dirty="0">
                <a:solidFill>
                  <a:srgbClr val="24292E"/>
                </a:solidFill>
                <a:effectLst/>
                <a:latin typeface="Calibri" panose="020F0502020204030204" pitchFamily="34" charset="0"/>
                <a:cs typeface="Calibri" panose="020F0502020204030204" pitchFamily="34" charset="0"/>
              </a:rPr>
              <a:t>YOLO </a:t>
            </a:r>
            <a:r>
              <a:rPr lang="en-US" altLang="zh-CN" sz="2800" dirty="0">
                <a:latin typeface="Calibri" panose="020F0502020204030204" pitchFamily="34" charset="0"/>
                <a:cs typeface="Calibri" panose="020F0502020204030204" pitchFamily="34" charset="0"/>
              </a:rPr>
              <a:t>make each cell predict more bounding boxes and also put the idea of multi-scale into it in order to process small objects.</a:t>
            </a:r>
            <a:endParaRPr lang="en-US" sz="2800" b="0" i="0" dirty="0">
              <a:solidFill>
                <a:srgbClr val="24292E"/>
              </a:solidFill>
              <a:effectLst/>
              <a:latin typeface="Calibri" panose="020F0502020204030204" pitchFamily="34" charset="0"/>
              <a:cs typeface="Calibri" panose="020F0502020204030204" pitchFamily="34" charset="0"/>
            </a:endParaRPr>
          </a:p>
          <a:p>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368415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FF52A-C5E6-4C98-AB9C-CF56FDB6759D}"/>
              </a:ext>
            </a:extLst>
          </p:cNvPr>
          <p:cNvSpPr>
            <a:spLocks noGrp="1"/>
          </p:cNvSpPr>
          <p:nvPr>
            <p:ph type="title"/>
          </p:nvPr>
        </p:nvSpPr>
        <p:spPr>
          <a:xfrm>
            <a:off x="483326" y="221585"/>
            <a:ext cx="8770571" cy="1345269"/>
          </a:xfrm>
        </p:spPr>
        <p:txBody>
          <a:bodyPr/>
          <a:lstStyle/>
          <a:p>
            <a:r>
              <a:rPr lang="en-US" b="1" dirty="0"/>
              <a:t>How it works?</a:t>
            </a:r>
          </a:p>
        </p:txBody>
      </p:sp>
      <p:sp>
        <p:nvSpPr>
          <p:cNvPr id="3" name="Content Placeholder 2">
            <a:extLst>
              <a:ext uri="{FF2B5EF4-FFF2-40B4-BE49-F238E27FC236}">
                <a16:creationId xmlns:a16="http://schemas.microsoft.com/office/drawing/2014/main" id="{E0F020C4-DBB5-4F80-AC0B-2C1B30AE8F76}"/>
              </a:ext>
            </a:extLst>
          </p:cNvPr>
          <p:cNvSpPr>
            <a:spLocks noGrp="1"/>
          </p:cNvSpPr>
          <p:nvPr>
            <p:ph idx="1"/>
          </p:nvPr>
        </p:nvSpPr>
        <p:spPr>
          <a:xfrm>
            <a:off x="559836" y="2023026"/>
            <a:ext cx="11420669" cy="4613389"/>
          </a:xfrm>
        </p:spPr>
        <p:txBody>
          <a:bodyPr>
            <a:normAutofit fontScale="92500"/>
          </a:bodyPr>
          <a:lstStyle/>
          <a:p>
            <a:pPr algn="l"/>
            <a:r>
              <a:rPr lang="en-US" sz="2400" b="0" i="0" dirty="0">
                <a:solidFill>
                  <a:srgbClr val="24292E"/>
                </a:solidFill>
                <a:effectLst/>
                <a:latin typeface="-apple-system"/>
              </a:rPr>
              <a:t>YOLO divides the input image into an SxS grid. If the center of an object falls into a grid cell, that grid cell is responsible for detecting that object. Each grid cell predicts B bounding boxes and confidence scores for those boxes.</a:t>
            </a:r>
          </a:p>
          <a:p>
            <a:pPr algn="l" fontAlgn="base"/>
            <a:r>
              <a:rPr lang="en-US" sz="2400" b="0" i="0" dirty="0">
                <a:solidFill>
                  <a:srgbClr val="15354A"/>
                </a:solidFill>
                <a:effectLst/>
                <a:latin typeface="inherit"/>
              </a:rPr>
              <a:t> Each bounding box can be described using four descriptors:</a:t>
            </a:r>
            <a:r>
              <a:rPr lang="en-US" sz="2400" dirty="0">
                <a:solidFill>
                  <a:srgbClr val="15354A"/>
                </a:solidFill>
                <a:latin typeface="maven pro"/>
              </a:rPr>
              <a:t>  </a:t>
            </a:r>
            <a:r>
              <a:rPr lang="en-US" sz="2400" b="0" i="0" dirty="0">
                <a:solidFill>
                  <a:srgbClr val="15354A"/>
                </a:solidFill>
                <a:effectLst/>
                <a:latin typeface="inherit"/>
              </a:rPr>
              <a:t>center of a bounding box (</a:t>
            </a:r>
            <a:r>
              <a:rPr lang="en-US" sz="2400" b="1" i="0" dirty="0">
                <a:solidFill>
                  <a:srgbClr val="15354A"/>
                </a:solidFill>
                <a:effectLst/>
                <a:latin typeface="maven pro"/>
              </a:rPr>
              <a:t>bx,by</a:t>
            </a:r>
            <a:r>
              <a:rPr lang="en-US" sz="2400" b="0" i="0" dirty="0">
                <a:solidFill>
                  <a:srgbClr val="15354A"/>
                </a:solidFill>
                <a:effectLst/>
                <a:latin typeface="inherit"/>
              </a:rPr>
              <a:t>),width (</a:t>
            </a:r>
            <a:r>
              <a:rPr lang="en-US" sz="2400" b="1" i="0" dirty="0">
                <a:solidFill>
                  <a:srgbClr val="15354A"/>
                </a:solidFill>
                <a:effectLst/>
                <a:latin typeface="maven pro"/>
              </a:rPr>
              <a:t>bw</a:t>
            </a:r>
            <a:r>
              <a:rPr lang="en-US" sz="2400" b="0" i="0" dirty="0">
                <a:solidFill>
                  <a:srgbClr val="15354A"/>
                </a:solidFill>
                <a:effectLst/>
                <a:latin typeface="inherit"/>
              </a:rPr>
              <a:t>),height (</a:t>
            </a:r>
            <a:r>
              <a:rPr lang="en-US" sz="2400" b="1" i="0" dirty="0">
                <a:solidFill>
                  <a:srgbClr val="15354A"/>
                </a:solidFill>
                <a:effectLst/>
                <a:latin typeface="maven pro"/>
              </a:rPr>
              <a:t>bh</a:t>
            </a:r>
            <a:r>
              <a:rPr lang="en-US" sz="2400" b="0" i="0" dirty="0">
                <a:solidFill>
                  <a:srgbClr val="15354A"/>
                </a:solidFill>
                <a:effectLst/>
                <a:latin typeface="inherit"/>
              </a:rPr>
              <a:t>),value </a:t>
            </a:r>
            <a:r>
              <a:rPr lang="en-US" sz="2400" b="1" i="0" dirty="0">
                <a:solidFill>
                  <a:srgbClr val="15354A"/>
                </a:solidFill>
                <a:effectLst/>
                <a:latin typeface="maven pro"/>
              </a:rPr>
              <a:t>c </a:t>
            </a:r>
            <a:r>
              <a:rPr lang="en-US" sz="2400" b="0" i="0" dirty="0">
                <a:solidFill>
                  <a:srgbClr val="15354A"/>
                </a:solidFill>
                <a:effectLst/>
                <a:latin typeface="inherit"/>
              </a:rPr>
              <a:t>is corresponding to a class of an object (such as: car, traffic lights, etc.).</a:t>
            </a:r>
          </a:p>
          <a:p>
            <a:pPr marL="0" indent="0" fontAlgn="base">
              <a:buNone/>
            </a:pPr>
            <a:r>
              <a:rPr lang="en-US" sz="2400" b="0" i="0" dirty="0">
                <a:solidFill>
                  <a:srgbClr val="15354A"/>
                </a:solidFill>
                <a:effectLst/>
                <a:latin typeface="inherit"/>
              </a:rPr>
              <a:t>     In addition, we have to predict the Pc value, which is the confidence value:</a:t>
            </a:r>
          </a:p>
          <a:p>
            <a:pPr marL="0" indent="0" fontAlgn="base">
              <a:buNone/>
            </a:pPr>
            <a:r>
              <a:rPr lang="en-US" sz="2400" dirty="0">
                <a:solidFill>
                  <a:srgbClr val="15354A"/>
                </a:solidFill>
                <a:latin typeface="inherit"/>
              </a:rPr>
              <a:t>  -&gt;Confidence Value= Pr(Object) * IOU ,where IOU  is intersection Over Union value.</a:t>
            </a:r>
            <a:endParaRPr lang="en-US" sz="2400" b="0" i="0" dirty="0">
              <a:solidFill>
                <a:srgbClr val="15354A"/>
              </a:solidFill>
              <a:effectLst/>
              <a:latin typeface="maven pro"/>
            </a:endParaRPr>
          </a:p>
          <a:p>
            <a:pPr marL="0" indent="0" algn="l" fontAlgn="base">
              <a:buNone/>
            </a:pPr>
            <a:endParaRPr lang="en-US" sz="2400" b="0" i="0" dirty="0">
              <a:solidFill>
                <a:srgbClr val="15354A"/>
              </a:solidFill>
              <a:effectLst/>
              <a:latin typeface="inherit"/>
            </a:endParaRPr>
          </a:p>
          <a:p>
            <a:pPr algn="l"/>
            <a:endParaRPr lang="en-US" sz="2400" b="0" i="0" dirty="0">
              <a:solidFill>
                <a:srgbClr val="24292E"/>
              </a:solidFill>
              <a:effectLst/>
              <a:latin typeface="-apple-system"/>
            </a:endParaRPr>
          </a:p>
        </p:txBody>
      </p:sp>
    </p:spTree>
    <p:extLst>
      <p:ext uri="{BB962C8B-B14F-4D97-AF65-F5344CB8AC3E}">
        <p14:creationId xmlns:p14="http://schemas.microsoft.com/office/powerpoint/2010/main" val="40673356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2647234B-7589-4A7A-B0CD-E381B1CFA3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9194" y="2621707"/>
            <a:ext cx="4056355" cy="32194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Real-Time Object Detection with YOLO | by Freeman Jiang | Towards Data  Science">
            <a:extLst>
              <a:ext uri="{FF2B5EF4-FFF2-40B4-BE49-F238E27FC236}">
                <a16:creationId xmlns:a16="http://schemas.microsoft.com/office/drawing/2014/main" id="{EB7365EB-CD00-4D71-B08D-93550FAF09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770" y="2072936"/>
            <a:ext cx="6486201" cy="459863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91BD129-BF37-4925-900D-D6EDF932A334}"/>
              </a:ext>
            </a:extLst>
          </p:cNvPr>
          <p:cNvSpPr txBox="1"/>
          <p:nvPr/>
        </p:nvSpPr>
        <p:spPr>
          <a:xfrm>
            <a:off x="799352" y="488270"/>
            <a:ext cx="11106509" cy="923330"/>
          </a:xfrm>
          <a:prstGeom prst="rect">
            <a:avLst/>
          </a:prstGeom>
          <a:noFill/>
        </p:spPr>
        <p:txBody>
          <a:bodyPr wrap="square" rtlCol="0">
            <a:spAutoFit/>
          </a:bodyPr>
          <a:lstStyle/>
          <a:p>
            <a:r>
              <a:rPr lang="en-US" dirty="0"/>
              <a:t>IOU=     area of intersection </a:t>
            </a:r>
          </a:p>
          <a:p>
            <a:r>
              <a:rPr lang="en-US" dirty="0"/>
              <a:t>              area of union.</a:t>
            </a:r>
          </a:p>
          <a:p>
            <a:r>
              <a:rPr lang="en-US" dirty="0"/>
              <a:t>IOU value &gt;=0.5 denotes a well defined and an appropriate bounding box to detect an object.</a:t>
            </a:r>
          </a:p>
        </p:txBody>
      </p:sp>
    </p:spTree>
    <p:extLst>
      <p:ext uri="{BB962C8B-B14F-4D97-AF65-F5344CB8AC3E}">
        <p14:creationId xmlns:p14="http://schemas.microsoft.com/office/powerpoint/2010/main" val="2493010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0127058-CC40-4F9D-AE80-0E300DD95705}"/>
              </a:ext>
            </a:extLst>
          </p:cNvPr>
          <p:cNvSpPr>
            <a:spLocks noGrp="1"/>
          </p:cNvSpPr>
          <p:nvPr>
            <p:ph idx="1"/>
          </p:nvPr>
        </p:nvSpPr>
        <p:spPr>
          <a:xfrm>
            <a:off x="313783" y="98379"/>
            <a:ext cx="10515600" cy="4499084"/>
          </a:xfrm>
        </p:spPr>
        <p:txBody>
          <a:bodyPr/>
          <a:lstStyle/>
          <a:p>
            <a:r>
              <a:rPr lang="en-US" b="0" i="0" dirty="0">
                <a:solidFill>
                  <a:srgbClr val="15354A"/>
                </a:solidFill>
                <a:effectLst/>
                <a:latin typeface="maven pro"/>
              </a:rPr>
              <a:t>As we are splitting our image into cells, using S*S grid (typically ,a 19×19 grid). Each cell is responsible for predicting 5 bounding boxes. Therefore, we arrive at a large number of 1805 bounding boxes for one image.</a:t>
            </a:r>
          </a:p>
          <a:p>
            <a:pPr algn="l" fontAlgn="base"/>
            <a:r>
              <a:rPr lang="en-US" b="0" i="0" dirty="0">
                <a:solidFill>
                  <a:srgbClr val="15354A"/>
                </a:solidFill>
                <a:effectLst/>
                <a:latin typeface="inherit"/>
              </a:rPr>
              <a:t>Most of these cells and bounding boxes will not contain an object. Therefore, we predict the value Pc, which serves to remove boxes with low object probability (Pc&lt;=0.5) and bounding boxes with the highest shared area in a process called </a:t>
            </a:r>
            <a:r>
              <a:rPr lang="en-US" b="1" i="0" dirty="0">
                <a:solidFill>
                  <a:srgbClr val="15354A"/>
                </a:solidFill>
                <a:effectLst/>
                <a:latin typeface="maven pro"/>
              </a:rPr>
              <a:t>non-max suppression</a:t>
            </a:r>
            <a:r>
              <a:rPr lang="en-US" dirty="0">
                <a:solidFill>
                  <a:srgbClr val="15354A"/>
                </a:solidFill>
                <a:latin typeface="inherit"/>
              </a:rPr>
              <a:t> and this process is called filtering. At last, bounding box with high IOU and high Probability(object) denoting a high confidence value is used to detect the car.  </a:t>
            </a:r>
            <a:endParaRPr lang="en-US" b="0" i="0" dirty="0">
              <a:solidFill>
                <a:srgbClr val="15354A"/>
              </a:solidFill>
              <a:effectLst/>
              <a:latin typeface="maven pro"/>
            </a:endParaRPr>
          </a:p>
          <a:p>
            <a:endParaRPr lang="en-US" dirty="0"/>
          </a:p>
        </p:txBody>
      </p:sp>
      <p:pic>
        <p:nvPicPr>
          <p:cNvPr id="4" name="Picture 2">
            <a:extLst>
              <a:ext uri="{FF2B5EF4-FFF2-40B4-BE49-F238E27FC236}">
                <a16:creationId xmlns:a16="http://schemas.microsoft.com/office/drawing/2014/main" id="{A5C97797-F2A9-4187-BE66-6D34334EB2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7648" y="3341719"/>
            <a:ext cx="6721455" cy="34179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98941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FBCBCF6-9957-41F8-A350-6A85F3D0781F}"/>
              </a:ext>
            </a:extLst>
          </p:cNvPr>
          <p:cNvSpPr txBox="1"/>
          <p:nvPr/>
        </p:nvSpPr>
        <p:spPr>
          <a:xfrm>
            <a:off x="202598" y="271953"/>
            <a:ext cx="10227077" cy="1200329"/>
          </a:xfrm>
          <a:prstGeom prst="rect">
            <a:avLst/>
          </a:prstGeom>
          <a:noFill/>
        </p:spPr>
        <p:txBody>
          <a:bodyPr wrap="square" rtlCol="0">
            <a:spAutoFit/>
          </a:bodyPr>
          <a:lstStyle/>
          <a:p>
            <a:r>
              <a:rPr lang="en-US" sz="7200" dirty="0">
                <a:latin typeface="Cookie" panose="02000000000000000000" pitchFamily="2" charset="0"/>
              </a:rPr>
              <a:t>Particle swarm Optimization (PSO)</a:t>
            </a:r>
          </a:p>
        </p:txBody>
      </p:sp>
      <p:sp>
        <p:nvSpPr>
          <p:cNvPr id="5" name="TextBox 4">
            <a:extLst>
              <a:ext uri="{FF2B5EF4-FFF2-40B4-BE49-F238E27FC236}">
                <a16:creationId xmlns:a16="http://schemas.microsoft.com/office/drawing/2014/main" id="{BBA408A5-8C40-4BB0-9D7C-F2093823B983}"/>
              </a:ext>
            </a:extLst>
          </p:cNvPr>
          <p:cNvSpPr txBox="1"/>
          <p:nvPr/>
        </p:nvSpPr>
        <p:spPr>
          <a:xfrm>
            <a:off x="568168" y="1825883"/>
            <a:ext cx="10564430" cy="1754326"/>
          </a:xfrm>
          <a:prstGeom prst="rect">
            <a:avLst/>
          </a:prstGeom>
          <a:noFill/>
        </p:spPr>
        <p:txBody>
          <a:bodyPr wrap="square" rtlCol="0">
            <a:spAutoFit/>
          </a:bodyPr>
          <a:lstStyle/>
          <a:p>
            <a:pPr algn="just"/>
            <a:r>
              <a:rPr lang="en-US" sz="3600" dirty="0">
                <a:latin typeface="Cookie" panose="02000000000000000000" pitchFamily="2" charset="0"/>
              </a:rPr>
              <a:t>	PSO is a computational method which tries to find the optimum solution of a problem by iteratively trying to improve the candidate solution with regard to the given measure of quality. </a:t>
            </a:r>
            <a:endParaRPr lang="en-IN" sz="3600" dirty="0">
              <a:latin typeface="Cookie" panose="02000000000000000000" pitchFamily="2" charset="0"/>
            </a:endParaRPr>
          </a:p>
        </p:txBody>
      </p:sp>
    </p:spTree>
    <p:extLst>
      <p:ext uri="{BB962C8B-B14F-4D97-AF65-F5344CB8AC3E}">
        <p14:creationId xmlns:p14="http://schemas.microsoft.com/office/powerpoint/2010/main" val="361407149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DF7F0164-5C1D-439C-B23D-26E8683520F0}"/>
              </a:ext>
            </a:extLst>
          </p:cNvPr>
          <p:cNvGraphicFramePr>
            <a:graphicFrameLocks noGrp="1"/>
          </p:cNvGraphicFramePr>
          <p:nvPr>
            <p:extLst>
              <p:ext uri="{D42A27DB-BD31-4B8C-83A1-F6EECF244321}">
                <p14:modId xmlns:p14="http://schemas.microsoft.com/office/powerpoint/2010/main" val="1847846921"/>
              </p:ext>
            </p:extLst>
          </p:nvPr>
        </p:nvGraphicFramePr>
        <p:xfrm>
          <a:off x="1117599" y="1998049"/>
          <a:ext cx="8967430" cy="3577128"/>
        </p:xfrm>
        <a:graphic>
          <a:graphicData uri="http://schemas.openxmlformats.org/drawingml/2006/table">
            <a:tbl>
              <a:tblPr>
                <a:tableStyleId>{5C22544A-7EE6-4342-B048-85BDC9FD1C3A}</a:tableStyleId>
              </a:tblPr>
              <a:tblGrid>
                <a:gridCol w="896743">
                  <a:extLst>
                    <a:ext uri="{9D8B030D-6E8A-4147-A177-3AD203B41FA5}">
                      <a16:colId xmlns:a16="http://schemas.microsoft.com/office/drawing/2014/main" val="3001508152"/>
                    </a:ext>
                  </a:extLst>
                </a:gridCol>
                <a:gridCol w="896743">
                  <a:extLst>
                    <a:ext uri="{9D8B030D-6E8A-4147-A177-3AD203B41FA5}">
                      <a16:colId xmlns:a16="http://schemas.microsoft.com/office/drawing/2014/main" val="141180458"/>
                    </a:ext>
                  </a:extLst>
                </a:gridCol>
                <a:gridCol w="896743">
                  <a:extLst>
                    <a:ext uri="{9D8B030D-6E8A-4147-A177-3AD203B41FA5}">
                      <a16:colId xmlns:a16="http://schemas.microsoft.com/office/drawing/2014/main" val="1430414945"/>
                    </a:ext>
                  </a:extLst>
                </a:gridCol>
                <a:gridCol w="896743">
                  <a:extLst>
                    <a:ext uri="{9D8B030D-6E8A-4147-A177-3AD203B41FA5}">
                      <a16:colId xmlns:a16="http://schemas.microsoft.com/office/drawing/2014/main" val="4175343879"/>
                    </a:ext>
                  </a:extLst>
                </a:gridCol>
                <a:gridCol w="896743">
                  <a:extLst>
                    <a:ext uri="{9D8B030D-6E8A-4147-A177-3AD203B41FA5}">
                      <a16:colId xmlns:a16="http://schemas.microsoft.com/office/drawing/2014/main" val="3206860774"/>
                    </a:ext>
                  </a:extLst>
                </a:gridCol>
                <a:gridCol w="896743">
                  <a:extLst>
                    <a:ext uri="{9D8B030D-6E8A-4147-A177-3AD203B41FA5}">
                      <a16:colId xmlns:a16="http://schemas.microsoft.com/office/drawing/2014/main" val="4289288407"/>
                    </a:ext>
                  </a:extLst>
                </a:gridCol>
                <a:gridCol w="896743">
                  <a:extLst>
                    <a:ext uri="{9D8B030D-6E8A-4147-A177-3AD203B41FA5}">
                      <a16:colId xmlns:a16="http://schemas.microsoft.com/office/drawing/2014/main" val="362817206"/>
                    </a:ext>
                  </a:extLst>
                </a:gridCol>
                <a:gridCol w="896743">
                  <a:extLst>
                    <a:ext uri="{9D8B030D-6E8A-4147-A177-3AD203B41FA5}">
                      <a16:colId xmlns:a16="http://schemas.microsoft.com/office/drawing/2014/main" val="3506153509"/>
                    </a:ext>
                  </a:extLst>
                </a:gridCol>
                <a:gridCol w="896743">
                  <a:extLst>
                    <a:ext uri="{9D8B030D-6E8A-4147-A177-3AD203B41FA5}">
                      <a16:colId xmlns:a16="http://schemas.microsoft.com/office/drawing/2014/main" val="93327892"/>
                    </a:ext>
                  </a:extLst>
                </a:gridCol>
                <a:gridCol w="896743">
                  <a:extLst>
                    <a:ext uri="{9D8B030D-6E8A-4147-A177-3AD203B41FA5}">
                      <a16:colId xmlns:a16="http://schemas.microsoft.com/office/drawing/2014/main" val="2182645116"/>
                    </a:ext>
                  </a:extLst>
                </a:gridCol>
              </a:tblGrid>
              <a:tr h="447141">
                <a:tc>
                  <a:txBody>
                    <a:bodyPr/>
                    <a:lstStyle/>
                    <a:p>
                      <a:pPr algn="ctr"/>
                      <a:r>
                        <a:rPr lang="en-US" dirty="0">
                          <a:solidFill>
                            <a:schemeClr val="bg1"/>
                          </a:solidFill>
                        </a:rPr>
                        <a:t>610</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354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524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21</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43</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12</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13</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14</a:t>
                      </a:r>
                      <a:endParaRPr lang="en-IN" dirty="0">
                        <a:solidFill>
                          <a:schemeClr val="bg1"/>
                        </a:solidFill>
                      </a:endParaRPr>
                    </a:p>
                  </a:txBody>
                  <a:tcPr anchor="ctr">
                    <a:solidFill>
                      <a:schemeClr val="tx2"/>
                    </a:solidFill>
                  </a:tcPr>
                </a:tc>
                <a:extLst>
                  <a:ext uri="{0D108BD9-81ED-4DB2-BD59-A6C34878D82A}">
                    <a16:rowId xmlns:a16="http://schemas.microsoft.com/office/drawing/2014/main" val="1132281120"/>
                  </a:ext>
                </a:extLst>
              </a:tr>
              <a:tr h="447141">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223</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425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6756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6556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425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342</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1234</a:t>
                      </a:r>
                      <a:endParaRPr lang="en-IN" dirty="0">
                        <a:solidFill>
                          <a:schemeClr val="bg1"/>
                        </a:solidFill>
                      </a:endParaRPr>
                    </a:p>
                  </a:txBody>
                  <a:tcPr anchor="ctr">
                    <a:solidFill>
                      <a:schemeClr val="tx2"/>
                    </a:solidFill>
                  </a:tcPr>
                </a:tc>
                <a:extLst>
                  <a:ext uri="{0D108BD9-81ED-4DB2-BD59-A6C34878D82A}">
                    <a16:rowId xmlns:a16="http://schemas.microsoft.com/office/drawing/2014/main" val="3857518749"/>
                  </a:ext>
                </a:extLst>
              </a:tr>
              <a:tr h="447141">
                <a:tc>
                  <a:txBody>
                    <a:bodyPr/>
                    <a:lstStyle/>
                    <a:p>
                      <a:pPr algn="ctr"/>
                      <a:r>
                        <a:rPr lang="en-US" dirty="0">
                          <a:solidFill>
                            <a:schemeClr val="bg1"/>
                          </a:solidFill>
                        </a:rPr>
                        <a:t>3523</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2452</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897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8907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5687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6875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2356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876</a:t>
                      </a:r>
                      <a:endParaRPr lang="en-IN" dirty="0">
                        <a:solidFill>
                          <a:schemeClr val="bg1"/>
                        </a:solidFill>
                      </a:endParaRPr>
                    </a:p>
                  </a:txBody>
                  <a:tcPr anchor="ctr">
                    <a:solidFill>
                      <a:schemeClr val="tx2"/>
                    </a:solidFill>
                  </a:tcPr>
                </a:tc>
                <a:extLst>
                  <a:ext uri="{0D108BD9-81ED-4DB2-BD59-A6C34878D82A}">
                    <a16:rowId xmlns:a16="http://schemas.microsoft.com/office/drawing/2014/main" val="2894289483"/>
                  </a:ext>
                </a:extLst>
              </a:tr>
              <a:tr h="447141">
                <a:tc>
                  <a:txBody>
                    <a:bodyPr/>
                    <a:lstStyle/>
                    <a:p>
                      <a:pPr algn="ctr"/>
                      <a:r>
                        <a:rPr lang="en-US" dirty="0">
                          <a:solidFill>
                            <a:schemeClr val="bg1"/>
                          </a:solidFill>
                        </a:rPr>
                        <a:t>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3675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5567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5678</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575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68</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567</a:t>
                      </a:r>
                      <a:endParaRPr lang="en-IN" dirty="0">
                        <a:solidFill>
                          <a:schemeClr val="bg1"/>
                        </a:solidFill>
                      </a:endParaRPr>
                    </a:p>
                  </a:txBody>
                  <a:tcPr anchor="ctr">
                    <a:solidFill>
                      <a:schemeClr val="tx2"/>
                    </a:solidFill>
                  </a:tcPr>
                </a:tc>
                <a:extLst>
                  <a:ext uri="{0D108BD9-81ED-4DB2-BD59-A6C34878D82A}">
                    <a16:rowId xmlns:a16="http://schemas.microsoft.com/office/drawing/2014/main" val="3239836131"/>
                  </a:ext>
                </a:extLst>
              </a:tr>
              <a:tr h="447141">
                <a:tc>
                  <a:txBody>
                    <a:bodyPr/>
                    <a:lstStyle/>
                    <a:p>
                      <a:pPr algn="ctr"/>
                      <a:r>
                        <a:rPr lang="en-US" dirty="0">
                          <a:solidFill>
                            <a:schemeClr val="bg1"/>
                          </a:solidFill>
                        </a:rPr>
                        <a:t>3354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897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6789</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6789</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6789</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7867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6789</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456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5687</a:t>
                      </a:r>
                      <a:endParaRPr lang="en-IN" dirty="0">
                        <a:solidFill>
                          <a:schemeClr val="bg1"/>
                        </a:solidFill>
                      </a:endParaRPr>
                    </a:p>
                  </a:txBody>
                  <a:tcPr anchor="ctr">
                    <a:solidFill>
                      <a:schemeClr val="tx2"/>
                    </a:solidFill>
                  </a:tcPr>
                </a:tc>
                <a:extLst>
                  <a:ext uri="{0D108BD9-81ED-4DB2-BD59-A6C34878D82A}">
                    <a16:rowId xmlns:a16="http://schemas.microsoft.com/office/drawing/2014/main" val="755017942"/>
                  </a:ext>
                </a:extLst>
              </a:tr>
              <a:tr h="447141">
                <a:tc>
                  <a:txBody>
                    <a:bodyPr/>
                    <a:lstStyle/>
                    <a:p>
                      <a:pPr algn="ctr"/>
                      <a:r>
                        <a:rPr lang="en-US" dirty="0">
                          <a:solidFill>
                            <a:schemeClr val="bg1"/>
                          </a:solidFill>
                        </a:rPr>
                        <a:t>9879</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436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4567</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3456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3475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436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2343</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extLst>
                  <a:ext uri="{0D108BD9-81ED-4DB2-BD59-A6C34878D82A}">
                    <a16:rowId xmlns:a16="http://schemas.microsoft.com/office/drawing/2014/main" val="1207760206"/>
                  </a:ext>
                </a:extLst>
              </a:tr>
              <a:tr h="447141">
                <a:tc>
                  <a:txBody>
                    <a:bodyPr/>
                    <a:lstStyle/>
                    <a:p>
                      <a:pPr algn="ctr"/>
                      <a:r>
                        <a:rPr lang="en-US" dirty="0">
                          <a:solidFill>
                            <a:schemeClr val="bg1"/>
                          </a:solidFill>
                        </a:rPr>
                        <a:t>2324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342</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2134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3242</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235</a:t>
                      </a:r>
                      <a:endParaRPr lang="en-IN" dirty="0">
                        <a:solidFill>
                          <a:schemeClr val="bg1"/>
                        </a:solidFill>
                      </a:endParaRPr>
                    </a:p>
                  </a:txBody>
                  <a:tcPr anchor="ctr">
                    <a:solidFill>
                      <a:schemeClr val="tx2"/>
                    </a:solidFill>
                  </a:tcPr>
                </a:tc>
                <a:extLst>
                  <a:ext uri="{0D108BD9-81ED-4DB2-BD59-A6C34878D82A}">
                    <a16:rowId xmlns:a16="http://schemas.microsoft.com/office/drawing/2014/main" val="3493662336"/>
                  </a:ext>
                </a:extLst>
              </a:tr>
              <a:tr h="447141">
                <a:tc>
                  <a:txBody>
                    <a:bodyPr/>
                    <a:lstStyle/>
                    <a:p>
                      <a:pPr algn="ctr"/>
                      <a:r>
                        <a:rPr lang="en-US" dirty="0">
                          <a:solidFill>
                            <a:schemeClr val="bg1"/>
                          </a:solidFill>
                        </a:rPr>
                        <a:t>134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5464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2344</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2366</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2245</a:t>
                      </a:r>
                      <a:endParaRPr lang="en-IN" dirty="0">
                        <a:solidFill>
                          <a:schemeClr val="bg1"/>
                        </a:solidFill>
                      </a:endParaRPr>
                    </a:p>
                  </a:txBody>
                  <a:tcPr anchor="ctr">
                    <a:solidFill>
                      <a:schemeClr val="tx2"/>
                    </a:solidFill>
                  </a:tcPr>
                </a:tc>
                <a:tc>
                  <a:txBody>
                    <a:bodyPr/>
                    <a:lstStyle/>
                    <a:p>
                      <a:pPr algn="ctr"/>
                      <a:r>
                        <a:rPr lang="en-US" dirty="0">
                          <a:solidFill>
                            <a:schemeClr val="bg1"/>
                          </a:solidFill>
                        </a:rPr>
                        <a:t>1436</a:t>
                      </a:r>
                      <a:endParaRPr lang="en-IN" dirty="0">
                        <a:solidFill>
                          <a:schemeClr val="bg1"/>
                        </a:solidFill>
                      </a:endParaRPr>
                    </a:p>
                  </a:txBody>
                  <a:tcPr anchor="ctr">
                    <a:solidFill>
                      <a:schemeClr val="tx2"/>
                    </a:solidFill>
                  </a:tcPr>
                </a:tc>
                <a:extLst>
                  <a:ext uri="{0D108BD9-81ED-4DB2-BD59-A6C34878D82A}">
                    <a16:rowId xmlns:a16="http://schemas.microsoft.com/office/drawing/2014/main" val="599397321"/>
                  </a:ext>
                </a:extLst>
              </a:tr>
            </a:tbl>
          </a:graphicData>
        </a:graphic>
      </p:graphicFrame>
      <p:sp>
        <p:nvSpPr>
          <p:cNvPr id="3" name="TextBox 2">
            <a:extLst>
              <a:ext uri="{FF2B5EF4-FFF2-40B4-BE49-F238E27FC236}">
                <a16:creationId xmlns:a16="http://schemas.microsoft.com/office/drawing/2014/main" id="{8FBACD6E-CDA5-4463-A569-931CF99715D1}"/>
              </a:ext>
            </a:extLst>
          </p:cNvPr>
          <p:cNvSpPr txBox="1"/>
          <p:nvPr/>
        </p:nvSpPr>
        <p:spPr>
          <a:xfrm>
            <a:off x="220353" y="573794"/>
            <a:ext cx="10227077" cy="646331"/>
          </a:xfrm>
          <a:prstGeom prst="rect">
            <a:avLst/>
          </a:prstGeom>
          <a:noFill/>
        </p:spPr>
        <p:txBody>
          <a:bodyPr wrap="square" rtlCol="0">
            <a:spAutoFit/>
          </a:bodyPr>
          <a:lstStyle/>
          <a:p>
            <a:r>
              <a:rPr lang="en-US" sz="3600" dirty="0">
                <a:latin typeface="Cookie" panose="02000000000000000000" pitchFamily="2" charset="0"/>
              </a:rPr>
              <a:t>In traditional method to find the minimum among them…</a:t>
            </a:r>
          </a:p>
        </p:txBody>
      </p:sp>
      <p:sp>
        <p:nvSpPr>
          <p:cNvPr id="12" name="Freeform: Shape 11">
            <a:extLst>
              <a:ext uri="{FF2B5EF4-FFF2-40B4-BE49-F238E27FC236}">
                <a16:creationId xmlns:a16="http://schemas.microsoft.com/office/drawing/2014/main" id="{E2196D03-67FE-4938-A00E-69F7B3312DCF}"/>
              </a:ext>
            </a:extLst>
          </p:cNvPr>
          <p:cNvSpPr/>
          <p:nvPr/>
        </p:nvSpPr>
        <p:spPr>
          <a:xfrm>
            <a:off x="1031785" y="1945068"/>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4" name="Freeform: Shape 13">
            <a:extLst>
              <a:ext uri="{FF2B5EF4-FFF2-40B4-BE49-F238E27FC236}">
                <a16:creationId xmlns:a16="http://schemas.microsoft.com/office/drawing/2014/main" id="{C38039AD-C107-4EB1-900A-ED583E337A3E}"/>
              </a:ext>
            </a:extLst>
          </p:cNvPr>
          <p:cNvSpPr/>
          <p:nvPr/>
        </p:nvSpPr>
        <p:spPr>
          <a:xfrm>
            <a:off x="1031785" y="2362939"/>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5" name="Freeform: Shape 14">
            <a:extLst>
              <a:ext uri="{FF2B5EF4-FFF2-40B4-BE49-F238E27FC236}">
                <a16:creationId xmlns:a16="http://schemas.microsoft.com/office/drawing/2014/main" id="{B6C03C43-9DAB-46EF-8F4E-C311D9954323}"/>
              </a:ext>
            </a:extLst>
          </p:cNvPr>
          <p:cNvSpPr/>
          <p:nvPr/>
        </p:nvSpPr>
        <p:spPr>
          <a:xfrm>
            <a:off x="1031785" y="2852526"/>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6" name="Freeform: Shape 15">
            <a:extLst>
              <a:ext uri="{FF2B5EF4-FFF2-40B4-BE49-F238E27FC236}">
                <a16:creationId xmlns:a16="http://schemas.microsoft.com/office/drawing/2014/main" id="{94AB7715-1701-4909-AF2E-0F37ED010B26}"/>
              </a:ext>
            </a:extLst>
          </p:cNvPr>
          <p:cNvSpPr/>
          <p:nvPr/>
        </p:nvSpPr>
        <p:spPr>
          <a:xfrm>
            <a:off x="1031785" y="3296340"/>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7" name="Freeform: Shape 16">
            <a:extLst>
              <a:ext uri="{FF2B5EF4-FFF2-40B4-BE49-F238E27FC236}">
                <a16:creationId xmlns:a16="http://schemas.microsoft.com/office/drawing/2014/main" id="{50B6DB57-F905-4B66-9816-5110DF6DAC4C}"/>
              </a:ext>
            </a:extLst>
          </p:cNvPr>
          <p:cNvSpPr/>
          <p:nvPr/>
        </p:nvSpPr>
        <p:spPr>
          <a:xfrm>
            <a:off x="1031785" y="3717337"/>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8" name="Freeform: Shape 17">
            <a:extLst>
              <a:ext uri="{FF2B5EF4-FFF2-40B4-BE49-F238E27FC236}">
                <a16:creationId xmlns:a16="http://schemas.microsoft.com/office/drawing/2014/main" id="{D8A413AA-1A88-451B-AD9E-F917C8957CC9}"/>
              </a:ext>
            </a:extLst>
          </p:cNvPr>
          <p:cNvSpPr/>
          <p:nvPr/>
        </p:nvSpPr>
        <p:spPr>
          <a:xfrm>
            <a:off x="1031785" y="4161151"/>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9" name="Freeform: Shape 18">
            <a:extLst>
              <a:ext uri="{FF2B5EF4-FFF2-40B4-BE49-F238E27FC236}">
                <a16:creationId xmlns:a16="http://schemas.microsoft.com/office/drawing/2014/main" id="{D90EF3E6-50EF-4FD0-A735-A722A5684482}"/>
              </a:ext>
            </a:extLst>
          </p:cNvPr>
          <p:cNvSpPr/>
          <p:nvPr/>
        </p:nvSpPr>
        <p:spPr>
          <a:xfrm>
            <a:off x="1031785" y="4582581"/>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383336B2-D7AC-46DF-A1C7-CC3214464863}"/>
              </a:ext>
            </a:extLst>
          </p:cNvPr>
          <p:cNvSpPr/>
          <p:nvPr/>
        </p:nvSpPr>
        <p:spPr>
          <a:xfrm>
            <a:off x="1031785" y="5051971"/>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1" name="Freeform: Shape 20">
            <a:extLst>
              <a:ext uri="{FF2B5EF4-FFF2-40B4-BE49-F238E27FC236}">
                <a16:creationId xmlns:a16="http://schemas.microsoft.com/office/drawing/2014/main" id="{452995B6-3573-434E-8853-4FA40D22F880}"/>
              </a:ext>
            </a:extLst>
          </p:cNvPr>
          <p:cNvSpPr/>
          <p:nvPr/>
        </p:nvSpPr>
        <p:spPr>
          <a:xfrm>
            <a:off x="6407490" y="1945068"/>
            <a:ext cx="1075186" cy="576474"/>
          </a:xfrm>
          <a:custGeom>
            <a:avLst/>
            <a:gdLst>
              <a:gd name="connsiteX0" fmla="*/ 106146 w 1075186"/>
              <a:gd name="connsiteY0" fmla="*/ 79900 h 576474"/>
              <a:gd name="connsiteX1" fmla="*/ 106146 w 1075186"/>
              <a:gd name="connsiteY1" fmla="*/ 496574 h 576474"/>
              <a:gd name="connsiteX2" fmla="*/ 978132 w 1075186"/>
              <a:gd name="connsiteY2" fmla="*/ 496574 h 576474"/>
              <a:gd name="connsiteX3" fmla="*/ 978132 w 1075186"/>
              <a:gd name="connsiteY3" fmla="*/ 79900 h 576474"/>
              <a:gd name="connsiteX4" fmla="*/ 0 w 1075186"/>
              <a:gd name="connsiteY4" fmla="*/ 0 h 576474"/>
              <a:gd name="connsiteX5" fmla="*/ 1075186 w 1075186"/>
              <a:gd name="connsiteY5" fmla="*/ 0 h 576474"/>
              <a:gd name="connsiteX6" fmla="*/ 1075186 w 1075186"/>
              <a:gd name="connsiteY6" fmla="*/ 576474 h 576474"/>
              <a:gd name="connsiteX7" fmla="*/ 0 w 1075186"/>
              <a:gd name="connsiteY7" fmla="*/ 576474 h 57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186" h="576474">
                <a:moveTo>
                  <a:pt x="106146" y="79900"/>
                </a:moveTo>
                <a:lnTo>
                  <a:pt x="106146" y="496574"/>
                </a:lnTo>
                <a:lnTo>
                  <a:pt x="978132" y="496574"/>
                </a:lnTo>
                <a:lnTo>
                  <a:pt x="978132" y="79900"/>
                </a:lnTo>
                <a:close/>
                <a:moveTo>
                  <a:pt x="0" y="0"/>
                </a:moveTo>
                <a:lnTo>
                  <a:pt x="1075186" y="0"/>
                </a:lnTo>
                <a:lnTo>
                  <a:pt x="1075186" y="576474"/>
                </a:lnTo>
                <a:lnTo>
                  <a:pt x="0" y="576474"/>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Tree>
    <p:extLst>
      <p:ext uri="{BB962C8B-B14F-4D97-AF65-F5344CB8AC3E}">
        <p14:creationId xmlns:p14="http://schemas.microsoft.com/office/powerpoint/2010/main" val="2816882585"/>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childTnLst>
                          </p:cTn>
                        </p:par>
                        <p:par>
                          <p:cTn id="12" fill="hold">
                            <p:stCondLst>
                              <p:cond delay="0"/>
                            </p:stCondLst>
                            <p:childTnLst>
                              <p:par>
                                <p:cTn id="13" presetID="42" presetClass="path" presetSubtype="0" accel="50000" decel="50000" fill="hold" grpId="1" nodeType="afterEffect">
                                  <p:stCondLst>
                                    <p:cond delay="0"/>
                                  </p:stCondLst>
                                  <p:childTnLst>
                                    <p:animMotion origin="layout" path="M 4.16667E-6 -2.96296E-6 L 0.6608 -0.00139 " pathEditMode="relative" rAng="0" ptsTypes="AA">
                                      <p:cBhvr>
                                        <p:cTn id="14" dur="2000" fill="hold"/>
                                        <p:tgtEl>
                                          <p:spTgt spid="12"/>
                                        </p:tgtEl>
                                        <p:attrNameLst>
                                          <p:attrName>ppt_x</p:attrName>
                                          <p:attrName>ppt_y</p:attrName>
                                        </p:attrNameLst>
                                      </p:cBhvr>
                                      <p:rCtr x="33034" y="-69"/>
                                    </p:animMotion>
                                  </p:childTnLst>
                                </p:cTn>
                              </p:par>
                            </p:childTnLst>
                          </p:cTn>
                        </p:par>
                        <p:par>
                          <p:cTn id="15" fill="hold">
                            <p:stCondLst>
                              <p:cond delay="2000"/>
                            </p:stCondLst>
                            <p:childTnLst>
                              <p:par>
                                <p:cTn id="16" presetID="42" presetClass="path" presetSubtype="0" accel="50000" decel="50000" fill="hold" grpId="2" nodeType="afterEffect">
                                  <p:stCondLst>
                                    <p:cond delay="0"/>
                                  </p:stCondLst>
                                  <p:childTnLst>
                                    <p:animMotion origin="layout" path="M 0.6608 -0.00139 L -0.00039 0.07014 " pathEditMode="relative" rAng="0" ptsTypes="AA">
                                      <p:cBhvr>
                                        <p:cTn id="17" dur="400" fill="hold"/>
                                        <p:tgtEl>
                                          <p:spTgt spid="12"/>
                                        </p:tgtEl>
                                        <p:attrNameLst>
                                          <p:attrName>ppt_x</p:attrName>
                                          <p:attrName>ppt_y</p:attrName>
                                        </p:attrNameLst>
                                      </p:cBhvr>
                                      <p:rCtr x="-33060" y="3565"/>
                                    </p:animMotion>
                                  </p:childTnLst>
                                </p:cTn>
                              </p:par>
                            </p:childTnLst>
                          </p:cTn>
                        </p:par>
                        <p:par>
                          <p:cTn id="18" fill="hold">
                            <p:stCondLst>
                              <p:cond delay="2400"/>
                            </p:stCondLst>
                            <p:childTnLst>
                              <p:par>
                                <p:cTn id="19" presetID="1" presetClass="exit" presetSubtype="0" fill="hold" grpId="3" nodeType="afterEffect">
                                  <p:stCondLst>
                                    <p:cond delay="0"/>
                                  </p:stCondLst>
                                  <p:childTnLst>
                                    <p:set>
                                      <p:cBhvr>
                                        <p:cTn id="20" dur="1" fill="hold">
                                          <p:stCondLst>
                                            <p:cond delay="0"/>
                                          </p:stCondLst>
                                        </p:cTn>
                                        <p:tgtEl>
                                          <p:spTgt spid="12"/>
                                        </p:tgtEl>
                                        <p:attrNameLst>
                                          <p:attrName>style.visibility</p:attrName>
                                        </p:attrNameLst>
                                      </p:cBhvr>
                                      <p:to>
                                        <p:strVal val="hidden"/>
                                      </p:to>
                                    </p:set>
                                  </p:childTnLst>
                                </p:cTn>
                              </p:par>
                            </p:childTnLst>
                          </p:cTn>
                        </p:par>
                        <p:par>
                          <p:cTn id="21" fill="hold">
                            <p:stCondLst>
                              <p:cond delay="2400"/>
                            </p:stCondLst>
                            <p:childTnLst>
                              <p:par>
                                <p:cTn id="22" presetID="1"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childTnLst>
                                </p:cTn>
                              </p:par>
                            </p:childTnLst>
                          </p:cTn>
                        </p:par>
                        <p:par>
                          <p:cTn id="24" fill="hold">
                            <p:stCondLst>
                              <p:cond delay="2400"/>
                            </p:stCondLst>
                            <p:childTnLst>
                              <p:par>
                                <p:cTn id="25" presetID="42" presetClass="path" presetSubtype="0" accel="50000" decel="50000" fill="hold" grpId="1" nodeType="afterEffect">
                                  <p:stCondLst>
                                    <p:cond delay="0"/>
                                  </p:stCondLst>
                                  <p:childTnLst>
                                    <p:animMotion origin="layout" path="M 4.16667E-6 -4.07407E-6 L 0.6608 -0.00138 " pathEditMode="relative" rAng="0" ptsTypes="AA">
                                      <p:cBhvr>
                                        <p:cTn id="26" dur="2000" fill="hold"/>
                                        <p:tgtEl>
                                          <p:spTgt spid="14"/>
                                        </p:tgtEl>
                                        <p:attrNameLst>
                                          <p:attrName>ppt_x</p:attrName>
                                          <p:attrName>ppt_y</p:attrName>
                                        </p:attrNameLst>
                                      </p:cBhvr>
                                      <p:rCtr x="33034" y="-69"/>
                                    </p:animMotion>
                                  </p:childTnLst>
                                </p:cTn>
                              </p:par>
                            </p:childTnLst>
                          </p:cTn>
                        </p:par>
                        <p:par>
                          <p:cTn id="27" fill="hold">
                            <p:stCondLst>
                              <p:cond delay="4400"/>
                            </p:stCondLst>
                            <p:childTnLst>
                              <p:par>
                                <p:cTn id="28" presetID="42" presetClass="path" presetSubtype="0" accel="50000" decel="50000" fill="hold" grpId="2" nodeType="afterEffect">
                                  <p:stCondLst>
                                    <p:cond delay="0"/>
                                  </p:stCondLst>
                                  <p:childTnLst>
                                    <p:animMotion origin="layout" path="M 0.6608 -0.00138 L -0.00039 0.07014 " pathEditMode="relative" rAng="0" ptsTypes="AA">
                                      <p:cBhvr>
                                        <p:cTn id="29" dur="400" fill="hold"/>
                                        <p:tgtEl>
                                          <p:spTgt spid="14"/>
                                        </p:tgtEl>
                                        <p:attrNameLst>
                                          <p:attrName>ppt_x</p:attrName>
                                          <p:attrName>ppt_y</p:attrName>
                                        </p:attrNameLst>
                                      </p:cBhvr>
                                      <p:rCtr x="-33060" y="3565"/>
                                    </p:animMotion>
                                  </p:childTnLst>
                                </p:cTn>
                              </p:par>
                            </p:childTnLst>
                          </p:cTn>
                        </p:par>
                        <p:par>
                          <p:cTn id="30" fill="hold">
                            <p:stCondLst>
                              <p:cond delay="4800"/>
                            </p:stCondLst>
                            <p:childTnLst>
                              <p:par>
                                <p:cTn id="31" presetID="1" presetClass="exit" presetSubtype="0" fill="hold" grpId="3" nodeType="afterEffect">
                                  <p:stCondLst>
                                    <p:cond delay="0"/>
                                  </p:stCondLst>
                                  <p:childTnLst>
                                    <p:set>
                                      <p:cBhvr>
                                        <p:cTn id="32" dur="1" fill="hold">
                                          <p:stCondLst>
                                            <p:cond delay="0"/>
                                          </p:stCondLst>
                                        </p:cTn>
                                        <p:tgtEl>
                                          <p:spTgt spid="14"/>
                                        </p:tgtEl>
                                        <p:attrNameLst>
                                          <p:attrName>style.visibility</p:attrName>
                                        </p:attrNameLst>
                                      </p:cBhvr>
                                      <p:to>
                                        <p:strVal val="hidden"/>
                                      </p:to>
                                    </p:set>
                                  </p:childTnLst>
                                </p:cTn>
                              </p:par>
                            </p:childTnLst>
                          </p:cTn>
                        </p:par>
                        <p:par>
                          <p:cTn id="33" fill="hold">
                            <p:stCondLst>
                              <p:cond delay="4800"/>
                            </p:stCondLst>
                            <p:childTnLst>
                              <p:par>
                                <p:cTn id="34" presetID="1" presetClass="entr" presetSubtype="0" fill="hold" grpId="0" nodeType="afterEffect">
                                  <p:stCondLst>
                                    <p:cond delay="0"/>
                                  </p:stCondLst>
                                  <p:childTnLst>
                                    <p:set>
                                      <p:cBhvr>
                                        <p:cTn id="35" dur="1" fill="hold">
                                          <p:stCondLst>
                                            <p:cond delay="0"/>
                                          </p:stCondLst>
                                        </p:cTn>
                                        <p:tgtEl>
                                          <p:spTgt spid="15"/>
                                        </p:tgtEl>
                                        <p:attrNameLst>
                                          <p:attrName>style.visibility</p:attrName>
                                        </p:attrNameLst>
                                      </p:cBhvr>
                                      <p:to>
                                        <p:strVal val="visible"/>
                                      </p:to>
                                    </p:set>
                                  </p:childTnLst>
                                </p:cTn>
                              </p:par>
                            </p:childTnLst>
                          </p:cTn>
                        </p:par>
                        <p:par>
                          <p:cTn id="36" fill="hold">
                            <p:stCondLst>
                              <p:cond delay="4800"/>
                            </p:stCondLst>
                            <p:childTnLst>
                              <p:par>
                                <p:cTn id="37" presetID="42" presetClass="path" presetSubtype="0" accel="50000" decel="50000" fill="hold" grpId="1" nodeType="afterEffect">
                                  <p:stCondLst>
                                    <p:cond delay="0"/>
                                  </p:stCondLst>
                                  <p:childTnLst>
                                    <p:animMotion origin="layout" path="M 4.16667E-6 -3.7037E-7 L 0.6608 -0.00139 " pathEditMode="relative" rAng="0" ptsTypes="AA">
                                      <p:cBhvr>
                                        <p:cTn id="38" dur="2000" fill="hold"/>
                                        <p:tgtEl>
                                          <p:spTgt spid="15"/>
                                        </p:tgtEl>
                                        <p:attrNameLst>
                                          <p:attrName>ppt_x</p:attrName>
                                          <p:attrName>ppt_y</p:attrName>
                                        </p:attrNameLst>
                                      </p:cBhvr>
                                      <p:rCtr x="33034" y="-69"/>
                                    </p:animMotion>
                                  </p:childTnLst>
                                </p:cTn>
                              </p:par>
                            </p:childTnLst>
                          </p:cTn>
                        </p:par>
                        <p:par>
                          <p:cTn id="39" fill="hold">
                            <p:stCondLst>
                              <p:cond delay="6800"/>
                            </p:stCondLst>
                            <p:childTnLst>
                              <p:par>
                                <p:cTn id="40" presetID="42" presetClass="path" presetSubtype="0" accel="50000" decel="50000" fill="hold" grpId="2" nodeType="afterEffect">
                                  <p:stCondLst>
                                    <p:cond delay="0"/>
                                  </p:stCondLst>
                                  <p:childTnLst>
                                    <p:animMotion origin="layout" path="M 0.6608 -0.00139 L -0.00039 0.07014 " pathEditMode="relative" rAng="0" ptsTypes="AA">
                                      <p:cBhvr>
                                        <p:cTn id="41" dur="400" fill="hold"/>
                                        <p:tgtEl>
                                          <p:spTgt spid="15"/>
                                        </p:tgtEl>
                                        <p:attrNameLst>
                                          <p:attrName>ppt_x</p:attrName>
                                          <p:attrName>ppt_y</p:attrName>
                                        </p:attrNameLst>
                                      </p:cBhvr>
                                      <p:rCtr x="-33060" y="3565"/>
                                    </p:animMotion>
                                  </p:childTnLst>
                                </p:cTn>
                              </p:par>
                            </p:childTnLst>
                          </p:cTn>
                        </p:par>
                        <p:par>
                          <p:cTn id="42" fill="hold">
                            <p:stCondLst>
                              <p:cond delay="7200"/>
                            </p:stCondLst>
                            <p:childTnLst>
                              <p:par>
                                <p:cTn id="43" presetID="1" presetClass="exit" presetSubtype="0" fill="hold" grpId="3" nodeType="afterEffect">
                                  <p:stCondLst>
                                    <p:cond delay="0"/>
                                  </p:stCondLst>
                                  <p:childTnLst>
                                    <p:set>
                                      <p:cBhvr>
                                        <p:cTn id="44" dur="1" fill="hold">
                                          <p:stCondLst>
                                            <p:cond delay="0"/>
                                          </p:stCondLst>
                                        </p:cTn>
                                        <p:tgtEl>
                                          <p:spTgt spid="15"/>
                                        </p:tgtEl>
                                        <p:attrNameLst>
                                          <p:attrName>style.visibility</p:attrName>
                                        </p:attrNameLst>
                                      </p:cBhvr>
                                      <p:to>
                                        <p:strVal val="hidden"/>
                                      </p:to>
                                    </p:set>
                                  </p:childTnLst>
                                </p:cTn>
                              </p:par>
                            </p:childTnLst>
                          </p:cTn>
                        </p:par>
                        <p:par>
                          <p:cTn id="45" fill="hold">
                            <p:stCondLst>
                              <p:cond delay="7200"/>
                            </p:stCondLst>
                            <p:childTnLst>
                              <p:par>
                                <p:cTn id="46" presetID="1" presetClass="entr" presetSubtype="0" fill="hold" grpId="0" nodeType="afterEffect">
                                  <p:stCondLst>
                                    <p:cond delay="0"/>
                                  </p:stCondLst>
                                  <p:childTnLst>
                                    <p:set>
                                      <p:cBhvr>
                                        <p:cTn id="47" dur="1" fill="hold">
                                          <p:stCondLst>
                                            <p:cond delay="0"/>
                                          </p:stCondLst>
                                        </p:cTn>
                                        <p:tgtEl>
                                          <p:spTgt spid="16"/>
                                        </p:tgtEl>
                                        <p:attrNameLst>
                                          <p:attrName>style.visibility</p:attrName>
                                        </p:attrNameLst>
                                      </p:cBhvr>
                                      <p:to>
                                        <p:strVal val="visible"/>
                                      </p:to>
                                    </p:set>
                                  </p:childTnLst>
                                </p:cTn>
                              </p:par>
                            </p:childTnLst>
                          </p:cTn>
                        </p:par>
                        <p:par>
                          <p:cTn id="48" fill="hold">
                            <p:stCondLst>
                              <p:cond delay="7200"/>
                            </p:stCondLst>
                            <p:childTnLst>
                              <p:par>
                                <p:cTn id="49" presetID="42" presetClass="path" presetSubtype="0" accel="50000" decel="50000" fill="hold" grpId="1" nodeType="afterEffect">
                                  <p:stCondLst>
                                    <p:cond delay="0"/>
                                  </p:stCondLst>
                                  <p:childTnLst>
                                    <p:animMotion origin="layout" path="M 4.16667E-6 4.81481E-6 L 0.6608 -0.00139 " pathEditMode="relative" rAng="0" ptsTypes="AA">
                                      <p:cBhvr>
                                        <p:cTn id="50" dur="2000" fill="hold"/>
                                        <p:tgtEl>
                                          <p:spTgt spid="16"/>
                                        </p:tgtEl>
                                        <p:attrNameLst>
                                          <p:attrName>ppt_x</p:attrName>
                                          <p:attrName>ppt_y</p:attrName>
                                        </p:attrNameLst>
                                      </p:cBhvr>
                                      <p:rCtr x="33034" y="-69"/>
                                    </p:animMotion>
                                  </p:childTnLst>
                                </p:cTn>
                              </p:par>
                            </p:childTnLst>
                          </p:cTn>
                        </p:par>
                        <p:par>
                          <p:cTn id="51" fill="hold">
                            <p:stCondLst>
                              <p:cond delay="9200"/>
                            </p:stCondLst>
                            <p:childTnLst>
                              <p:par>
                                <p:cTn id="52" presetID="42" presetClass="path" presetSubtype="0" accel="50000" decel="50000" fill="hold" grpId="2" nodeType="afterEffect">
                                  <p:stCondLst>
                                    <p:cond delay="0"/>
                                  </p:stCondLst>
                                  <p:childTnLst>
                                    <p:animMotion origin="layout" path="M 0.6608 -0.00139 L -0.00039 0.07013 " pathEditMode="relative" rAng="0" ptsTypes="AA">
                                      <p:cBhvr>
                                        <p:cTn id="53" dur="400" fill="hold"/>
                                        <p:tgtEl>
                                          <p:spTgt spid="16"/>
                                        </p:tgtEl>
                                        <p:attrNameLst>
                                          <p:attrName>ppt_x</p:attrName>
                                          <p:attrName>ppt_y</p:attrName>
                                        </p:attrNameLst>
                                      </p:cBhvr>
                                      <p:rCtr x="-33060" y="3565"/>
                                    </p:animMotion>
                                  </p:childTnLst>
                                </p:cTn>
                              </p:par>
                            </p:childTnLst>
                          </p:cTn>
                        </p:par>
                        <p:par>
                          <p:cTn id="54" fill="hold">
                            <p:stCondLst>
                              <p:cond delay="9600"/>
                            </p:stCondLst>
                            <p:childTnLst>
                              <p:par>
                                <p:cTn id="55" presetID="1" presetClass="exit" presetSubtype="0" fill="hold" grpId="3" nodeType="afterEffect">
                                  <p:stCondLst>
                                    <p:cond delay="0"/>
                                  </p:stCondLst>
                                  <p:childTnLst>
                                    <p:set>
                                      <p:cBhvr>
                                        <p:cTn id="56" dur="1" fill="hold">
                                          <p:stCondLst>
                                            <p:cond delay="0"/>
                                          </p:stCondLst>
                                        </p:cTn>
                                        <p:tgtEl>
                                          <p:spTgt spid="16"/>
                                        </p:tgtEl>
                                        <p:attrNameLst>
                                          <p:attrName>style.visibility</p:attrName>
                                        </p:attrNameLst>
                                      </p:cBhvr>
                                      <p:to>
                                        <p:strVal val="hidden"/>
                                      </p:to>
                                    </p:set>
                                  </p:childTnLst>
                                </p:cTn>
                              </p:par>
                            </p:childTnLst>
                          </p:cTn>
                        </p:par>
                        <p:par>
                          <p:cTn id="57" fill="hold">
                            <p:stCondLst>
                              <p:cond delay="9600"/>
                            </p:stCondLst>
                            <p:childTnLst>
                              <p:par>
                                <p:cTn id="58" presetID="1" presetClass="entr" presetSubtype="0" fill="hold" grpId="0" nodeType="afterEffect">
                                  <p:stCondLst>
                                    <p:cond delay="0"/>
                                  </p:stCondLst>
                                  <p:childTnLst>
                                    <p:set>
                                      <p:cBhvr>
                                        <p:cTn id="59" dur="1" fill="hold">
                                          <p:stCondLst>
                                            <p:cond delay="0"/>
                                          </p:stCondLst>
                                        </p:cTn>
                                        <p:tgtEl>
                                          <p:spTgt spid="17"/>
                                        </p:tgtEl>
                                        <p:attrNameLst>
                                          <p:attrName>style.visibility</p:attrName>
                                        </p:attrNameLst>
                                      </p:cBhvr>
                                      <p:to>
                                        <p:strVal val="visible"/>
                                      </p:to>
                                    </p:set>
                                  </p:childTnLst>
                                </p:cTn>
                              </p:par>
                            </p:childTnLst>
                          </p:cTn>
                        </p:par>
                        <p:par>
                          <p:cTn id="60" fill="hold">
                            <p:stCondLst>
                              <p:cond delay="9600"/>
                            </p:stCondLst>
                            <p:childTnLst>
                              <p:par>
                                <p:cTn id="61" presetID="42" presetClass="path" presetSubtype="0" accel="50000" decel="50000" fill="hold" grpId="1" nodeType="afterEffect">
                                  <p:stCondLst>
                                    <p:cond delay="0"/>
                                  </p:stCondLst>
                                  <p:childTnLst>
                                    <p:animMotion origin="layout" path="M 4.16667E-6 2.22222E-6 L 0.6608 -0.00139 " pathEditMode="relative" rAng="0" ptsTypes="AA">
                                      <p:cBhvr>
                                        <p:cTn id="62" dur="2000" fill="hold"/>
                                        <p:tgtEl>
                                          <p:spTgt spid="17"/>
                                        </p:tgtEl>
                                        <p:attrNameLst>
                                          <p:attrName>ppt_x</p:attrName>
                                          <p:attrName>ppt_y</p:attrName>
                                        </p:attrNameLst>
                                      </p:cBhvr>
                                      <p:rCtr x="33034" y="-69"/>
                                    </p:animMotion>
                                  </p:childTnLst>
                                </p:cTn>
                              </p:par>
                            </p:childTnLst>
                          </p:cTn>
                        </p:par>
                        <p:par>
                          <p:cTn id="63" fill="hold">
                            <p:stCondLst>
                              <p:cond delay="11600"/>
                            </p:stCondLst>
                            <p:childTnLst>
                              <p:par>
                                <p:cTn id="64" presetID="42" presetClass="path" presetSubtype="0" accel="50000" decel="50000" fill="hold" grpId="2" nodeType="afterEffect">
                                  <p:stCondLst>
                                    <p:cond delay="0"/>
                                  </p:stCondLst>
                                  <p:childTnLst>
                                    <p:animMotion origin="layout" path="M 0.6608 -0.00139 L -0.00039 0.07014 " pathEditMode="relative" rAng="0" ptsTypes="AA">
                                      <p:cBhvr>
                                        <p:cTn id="65" dur="400" fill="hold"/>
                                        <p:tgtEl>
                                          <p:spTgt spid="17"/>
                                        </p:tgtEl>
                                        <p:attrNameLst>
                                          <p:attrName>ppt_x</p:attrName>
                                          <p:attrName>ppt_y</p:attrName>
                                        </p:attrNameLst>
                                      </p:cBhvr>
                                      <p:rCtr x="-33060" y="3565"/>
                                    </p:animMotion>
                                  </p:childTnLst>
                                </p:cTn>
                              </p:par>
                            </p:childTnLst>
                          </p:cTn>
                        </p:par>
                        <p:par>
                          <p:cTn id="66" fill="hold">
                            <p:stCondLst>
                              <p:cond delay="12000"/>
                            </p:stCondLst>
                            <p:childTnLst>
                              <p:par>
                                <p:cTn id="67" presetID="1" presetClass="exit" presetSubtype="0" fill="hold" grpId="3" nodeType="afterEffect">
                                  <p:stCondLst>
                                    <p:cond delay="0"/>
                                  </p:stCondLst>
                                  <p:childTnLst>
                                    <p:set>
                                      <p:cBhvr>
                                        <p:cTn id="68" dur="1" fill="hold">
                                          <p:stCondLst>
                                            <p:cond delay="0"/>
                                          </p:stCondLst>
                                        </p:cTn>
                                        <p:tgtEl>
                                          <p:spTgt spid="17"/>
                                        </p:tgtEl>
                                        <p:attrNameLst>
                                          <p:attrName>style.visibility</p:attrName>
                                        </p:attrNameLst>
                                      </p:cBhvr>
                                      <p:to>
                                        <p:strVal val="hidden"/>
                                      </p:to>
                                    </p:set>
                                  </p:childTnLst>
                                </p:cTn>
                              </p:par>
                            </p:childTnLst>
                          </p:cTn>
                        </p:par>
                        <p:par>
                          <p:cTn id="69" fill="hold">
                            <p:stCondLst>
                              <p:cond delay="12000"/>
                            </p:stCondLst>
                            <p:childTnLst>
                              <p:par>
                                <p:cTn id="70" presetID="1" presetClass="entr" presetSubtype="0" fill="hold" grpId="0" nodeType="afterEffect">
                                  <p:stCondLst>
                                    <p:cond delay="0"/>
                                  </p:stCondLst>
                                  <p:childTnLst>
                                    <p:set>
                                      <p:cBhvr>
                                        <p:cTn id="71" dur="1" fill="hold">
                                          <p:stCondLst>
                                            <p:cond delay="0"/>
                                          </p:stCondLst>
                                        </p:cTn>
                                        <p:tgtEl>
                                          <p:spTgt spid="18"/>
                                        </p:tgtEl>
                                        <p:attrNameLst>
                                          <p:attrName>style.visibility</p:attrName>
                                        </p:attrNameLst>
                                      </p:cBhvr>
                                      <p:to>
                                        <p:strVal val="visible"/>
                                      </p:to>
                                    </p:set>
                                  </p:childTnLst>
                                </p:cTn>
                              </p:par>
                            </p:childTnLst>
                          </p:cTn>
                        </p:par>
                        <p:par>
                          <p:cTn id="72" fill="hold">
                            <p:stCondLst>
                              <p:cond delay="12000"/>
                            </p:stCondLst>
                            <p:childTnLst>
                              <p:par>
                                <p:cTn id="73" presetID="42" presetClass="path" presetSubtype="0" accel="50000" decel="50000" fill="hold" grpId="1" nodeType="afterEffect">
                                  <p:stCondLst>
                                    <p:cond delay="0"/>
                                  </p:stCondLst>
                                  <p:childTnLst>
                                    <p:animMotion origin="layout" path="M 4.16667E-6 -1.11111E-6 L 0.6608 -0.00139 " pathEditMode="relative" rAng="0" ptsTypes="AA">
                                      <p:cBhvr>
                                        <p:cTn id="74" dur="2000" fill="hold"/>
                                        <p:tgtEl>
                                          <p:spTgt spid="18"/>
                                        </p:tgtEl>
                                        <p:attrNameLst>
                                          <p:attrName>ppt_x</p:attrName>
                                          <p:attrName>ppt_y</p:attrName>
                                        </p:attrNameLst>
                                      </p:cBhvr>
                                      <p:rCtr x="33034" y="-69"/>
                                    </p:animMotion>
                                  </p:childTnLst>
                                </p:cTn>
                              </p:par>
                            </p:childTnLst>
                          </p:cTn>
                        </p:par>
                        <p:par>
                          <p:cTn id="75" fill="hold">
                            <p:stCondLst>
                              <p:cond delay="14000"/>
                            </p:stCondLst>
                            <p:childTnLst>
                              <p:par>
                                <p:cTn id="76" presetID="42" presetClass="path" presetSubtype="0" accel="50000" decel="50000" fill="hold" grpId="2" nodeType="afterEffect">
                                  <p:stCondLst>
                                    <p:cond delay="0"/>
                                  </p:stCondLst>
                                  <p:childTnLst>
                                    <p:animMotion origin="layout" path="M 0.6608 -0.00139 L -0.00039 0.07014 " pathEditMode="relative" rAng="0" ptsTypes="AA">
                                      <p:cBhvr>
                                        <p:cTn id="77" dur="400" fill="hold"/>
                                        <p:tgtEl>
                                          <p:spTgt spid="18"/>
                                        </p:tgtEl>
                                        <p:attrNameLst>
                                          <p:attrName>ppt_x</p:attrName>
                                          <p:attrName>ppt_y</p:attrName>
                                        </p:attrNameLst>
                                      </p:cBhvr>
                                      <p:rCtr x="-33060" y="3565"/>
                                    </p:animMotion>
                                  </p:childTnLst>
                                </p:cTn>
                              </p:par>
                            </p:childTnLst>
                          </p:cTn>
                        </p:par>
                        <p:par>
                          <p:cTn id="78" fill="hold">
                            <p:stCondLst>
                              <p:cond delay="14400"/>
                            </p:stCondLst>
                            <p:childTnLst>
                              <p:par>
                                <p:cTn id="79" presetID="1" presetClass="exit" presetSubtype="0" fill="hold" grpId="3" nodeType="afterEffect">
                                  <p:stCondLst>
                                    <p:cond delay="0"/>
                                  </p:stCondLst>
                                  <p:childTnLst>
                                    <p:set>
                                      <p:cBhvr>
                                        <p:cTn id="80" dur="1" fill="hold">
                                          <p:stCondLst>
                                            <p:cond delay="0"/>
                                          </p:stCondLst>
                                        </p:cTn>
                                        <p:tgtEl>
                                          <p:spTgt spid="18"/>
                                        </p:tgtEl>
                                        <p:attrNameLst>
                                          <p:attrName>style.visibility</p:attrName>
                                        </p:attrNameLst>
                                      </p:cBhvr>
                                      <p:to>
                                        <p:strVal val="hidden"/>
                                      </p:to>
                                    </p:set>
                                  </p:childTnLst>
                                </p:cTn>
                              </p:par>
                            </p:childTnLst>
                          </p:cTn>
                        </p:par>
                        <p:par>
                          <p:cTn id="81" fill="hold">
                            <p:stCondLst>
                              <p:cond delay="14400"/>
                            </p:stCondLst>
                            <p:childTnLst>
                              <p:par>
                                <p:cTn id="82" presetID="1" presetClass="entr" presetSubtype="0" fill="hold" grpId="0" nodeType="afterEffect">
                                  <p:stCondLst>
                                    <p:cond delay="0"/>
                                  </p:stCondLst>
                                  <p:childTnLst>
                                    <p:set>
                                      <p:cBhvr>
                                        <p:cTn id="83" dur="1" fill="hold">
                                          <p:stCondLst>
                                            <p:cond delay="0"/>
                                          </p:stCondLst>
                                        </p:cTn>
                                        <p:tgtEl>
                                          <p:spTgt spid="19"/>
                                        </p:tgtEl>
                                        <p:attrNameLst>
                                          <p:attrName>style.visibility</p:attrName>
                                        </p:attrNameLst>
                                      </p:cBhvr>
                                      <p:to>
                                        <p:strVal val="visible"/>
                                      </p:to>
                                    </p:set>
                                  </p:childTnLst>
                                </p:cTn>
                              </p:par>
                            </p:childTnLst>
                          </p:cTn>
                        </p:par>
                        <p:par>
                          <p:cTn id="84" fill="hold">
                            <p:stCondLst>
                              <p:cond delay="14400"/>
                            </p:stCondLst>
                            <p:childTnLst>
                              <p:par>
                                <p:cTn id="85" presetID="42" presetClass="path" presetSubtype="0" accel="50000" decel="50000" fill="hold" grpId="1" nodeType="afterEffect">
                                  <p:stCondLst>
                                    <p:cond delay="0"/>
                                  </p:stCondLst>
                                  <p:childTnLst>
                                    <p:animMotion origin="layout" path="M 4.16667E-6 4.81481E-6 L 0.6608 -0.00139 " pathEditMode="relative" rAng="0" ptsTypes="AA">
                                      <p:cBhvr>
                                        <p:cTn id="86" dur="2000" fill="hold"/>
                                        <p:tgtEl>
                                          <p:spTgt spid="19"/>
                                        </p:tgtEl>
                                        <p:attrNameLst>
                                          <p:attrName>ppt_x</p:attrName>
                                          <p:attrName>ppt_y</p:attrName>
                                        </p:attrNameLst>
                                      </p:cBhvr>
                                      <p:rCtr x="33034" y="-69"/>
                                    </p:animMotion>
                                  </p:childTnLst>
                                </p:cTn>
                              </p:par>
                            </p:childTnLst>
                          </p:cTn>
                        </p:par>
                        <p:par>
                          <p:cTn id="87" fill="hold">
                            <p:stCondLst>
                              <p:cond delay="16400"/>
                            </p:stCondLst>
                            <p:childTnLst>
                              <p:par>
                                <p:cTn id="88" presetID="42" presetClass="path" presetSubtype="0" accel="50000" decel="50000" fill="hold" grpId="2" nodeType="afterEffect">
                                  <p:stCondLst>
                                    <p:cond delay="0"/>
                                  </p:stCondLst>
                                  <p:childTnLst>
                                    <p:animMotion origin="layout" path="M 0.6608 -0.00139 L -0.00039 0.07013 " pathEditMode="relative" rAng="0" ptsTypes="AA">
                                      <p:cBhvr>
                                        <p:cTn id="89" dur="400" fill="hold"/>
                                        <p:tgtEl>
                                          <p:spTgt spid="19"/>
                                        </p:tgtEl>
                                        <p:attrNameLst>
                                          <p:attrName>ppt_x</p:attrName>
                                          <p:attrName>ppt_y</p:attrName>
                                        </p:attrNameLst>
                                      </p:cBhvr>
                                      <p:rCtr x="-33060" y="3565"/>
                                    </p:animMotion>
                                  </p:childTnLst>
                                </p:cTn>
                              </p:par>
                            </p:childTnLst>
                          </p:cTn>
                        </p:par>
                        <p:par>
                          <p:cTn id="90" fill="hold">
                            <p:stCondLst>
                              <p:cond delay="16800"/>
                            </p:stCondLst>
                            <p:childTnLst>
                              <p:par>
                                <p:cTn id="91" presetID="1" presetClass="exit" presetSubtype="0" fill="hold" grpId="3" nodeType="afterEffect">
                                  <p:stCondLst>
                                    <p:cond delay="0"/>
                                  </p:stCondLst>
                                  <p:childTnLst>
                                    <p:set>
                                      <p:cBhvr>
                                        <p:cTn id="92" dur="1" fill="hold">
                                          <p:stCondLst>
                                            <p:cond delay="0"/>
                                          </p:stCondLst>
                                        </p:cTn>
                                        <p:tgtEl>
                                          <p:spTgt spid="19"/>
                                        </p:tgtEl>
                                        <p:attrNameLst>
                                          <p:attrName>style.visibility</p:attrName>
                                        </p:attrNameLst>
                                      </p:cBhvr>
                                      <p:to>
                                        <p:strVal val="hidden"/>
                                      </p:to>
                                    </p:set>
                                  </p:childTnLst>
                                </p:cTn>
                              </p:par>
                            </p:childTnLst>
                          </p:cTn>
                        </p:par>
                        <p:par>
                          <p:cTn id="93" fill="hold">
                            <p:stCondLst>
                              <p:cond delay="16800"/>
                            </p:stCondLst>
                            <p:childTnLst>
                              <p:par>
                                <p:cTn id="94" presetID="1" presetClass="entr" presetSubtype="0" fill="hold" grpId="0" nodeType="afterEffect">
                                  <p:stCondLst>
                                    <p:cond delay="0"/>
                                  </p:stCondLst>
                                  <p:childTnLst>
                                    <p:set>
                                      <p:cBhvr>
                                        <p:cTn id="95" dur="1" fill="hold">
                                          <p:stCondLst>
                                            <p:cond delay="0"/>
                                          </p:stCondLst>
                                        </p:cTn>
                                        <p:tgtEl>
                                          <p:spTgt spid="20"/>
                                        </p:tgtEl>
                                        <p:attrNameLst>
                                          <p:attrName>style.visibility</p:attrName>
                                        </p:attrNameLst>
                                      </p:cBhvr>
                                      <p:to>
                                        <p:strVal val="visible"/>
                                      </p:to>
                                    </p:set>
                                  </p:childTnLst>
                                </p:cTn>
                              </p:par>
                            </p:childTnLst>
                          </p:cTn>
                        </p:par>
                        <p:par>
                          <p:cTn id="96" fill="hold">
                            <p:stCondLst>
                              <p:cond delay="16800"/>
                            </p:stCondLst>
                            <p:childTnLst>
                              <p:par>
                                <p:cTn id="97" presetID="42" presetClass="path" presetSubtype="0" accel="50000" decel="50000" fill="hold" grpId="1" nodeType="afterEffect">
                                  <p:stCondLst>
                                    <p:cond delay="0"/>
                                  </p:stCondLst>
                                  <p:childTnLst>
                                    <p:animMotion origin="layout" path="M 4.16667E-6 -2.22222E-6 L 0.6608 -0.00139 " pathEditMode="relative" rAng="0" ptsTypes="AA">
                                      <p:cBhvr>
                                        <p:cTn id="98" dur="2000" fill="hold"/>
                                        <p:tgtEl>
                                          <p:spTgt spid="20"/>
                                        </p:tgtEl>
                                        <p:attrNameLst>
                                          <p:attrName>ppt_x</p:attrName>
                                          <p:attrName>ppt_y</p:attrName>
                                        </p:attrNameLst>
                                      </p:cBhvr>
                                      <p:rCtr x="33034" y="-69"/>
                                    </p:animMotion>
                                  </p:childTnLst>
                                </p:cTn>
                              </p:par>
                            </p:childTnLst>
                          </p:cTn>
                        </p:par>
                        <p:par>
                          <p:cTn id="99" fill="hold">
                            <p:stCondLst>
                              <p:cond delay="18800"/>
                            </p:stCondLst>
                            <p:childTnLst>
                              <p:par>
                                <p:cTn id="100" presetID="1" presetClass="exit" presetSubtype="0" fill="hold" grpId="3" nodeType="afterEffect">
                                  <p:stCondLst>
                                    <p:cond delay="0"/>
                                  </p:stCondLst>
                                  <p:childTnLst>
                                    <p:set>
                                      <p:cBhvr>
                                        <p:cTn id="101" dur="1" fill="hold">
                                          <p:stCondLst>
                                            <p:cond delay="0"/>
                                          </p:stCondLst>
                                        </p:cTn>
                                        <p:tgtEl>
                                          <p:spTgt spid="20"/>
                                        </p:tgtEl>
                                        <p:attrNameLst>
                                          <p:attrName>style.visibility</p:attrName>
                                        </p:attrNameLst>
                                      </p:cBhvr>
                                      <p:to>
                                        <p:strVal val="hidden"/>
                                      </p:to>
                                    </p:set>
                                  </p:childTnLst>
                                </p:cTn>
                              </p:par>
                            </p:childTnLst>
                          </p:cTn>
                        </p:par>
                        <p:par>
                          <p:cTn id="102" fill="hold">
                            <p:stCondLst>
                              <p:cond delay="18800"/>
                            </p:stCondLst>
                            <p:childTnLst>
                              <p:par>
                                <p:cTn id="103" presetID="1" presetClass="entr" presetSubtype="0" fill="hold" grpId="0" nodeType="after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par>
                          <p:cTn id="105" fill="hold">
                            <p:stCondLst>
                              <p:cond delay="18800"/>
                            </p:stCondLst>
                            <p:childTnLst>
                              <p:par>
                                <p:cTn id="106" presetID="26" presetClass="emph" presetSubtype="0" repeatCount="indefinite" fill="hold" grpId="1" nodeType="afterEffect">
                                  <p:stCondLst>
                                    <p:cond delay="0"/>
                                  </p:stCondLst>
                                  <p:endCondLst>
                                    <p:cond evt="onNext" delay="0">
                                      <p:tgtEl>
                                        <p:sldTgt/>
                                      </p:tgtEl>
                                    </p:cond>
                                  </p:endCondLst>
                                  <p:childTnLst>
                                    <p:animEffect transition="out" filter="fade">
                                      <p:cBhvr>
                                        <p:cTn id="107" dur="500" tmFilter="0, 0; .2, .5; .8, .5; 1, 0"/>
                                        <p:tgtEl>
                                          <p:spTgt spid="21"/>
                                        </p:tgtEl>
                                      </p:cBhvr>
                                    </p:animEffect>
                                    <p:animScale>
                                      <p:cBhvr>
                                        <p:cTn id="108" dur="250" autoRev="1" fill="hold"/>
                                        <p:tgtEl>
                                          <p:spTgt spid="2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animBg="1"/>
      <p:bldP spid="12" grpId="1" animBg="1"/>
      <p:bldP spid="12" grpId="2" animBg="1"/>
      <p:bldP spid="12" grpId="3" animBg="1"/>
      <p:bldP spid="14" grpId="0" animBg="1"/>
      <p:bldP spid="14" grpId="1" animBg="1"/>
      <p:bldP spid="14" grpId="2" animBg="1"/>
      <p:bldP spid="14" grpId="3" animBg="1"/>
      <p:bldP spid="15" grpId="0" animBg="1"/>
      <p:bldP spid="15" grpId="1" animBg="1"/>
      <p:bldP spid="15" grpId="2" animBg="1"/>
      <p:bldP spid="15" grpId="3" animBg="1"/>
      <p:bldP spid="16" grpId="0" animBg="1"/>
      <p:bldP spid="16" grpId="1" animBg="1"/>
      <p:bldP spid="16" grpId="2" animBg="1"/>
      <p:bldP spid="16" grpId="3" animBg="1"/>
      <p:bldP spid="17" grpId="0" animBg="1"/>
      <p:bldP spid="17" grpId="1" animBg="1"/>
      <p:bldP spid="17" grpId="2" animBg="1"/>
      <p:bldP spid="17" grpId="3" animBg="1"/>
      <p:bldP spid="18" grpId="0" animBg="1"/>
      <p:bldP spid="18" grpId="1" animBg="1"/>
      <p:bldP spid="18" grpId="2" animBg="1"/>
      <p:bldP spid="18" grpId="3" animBg="1"/>
      <p:bldP spid="19" grpId="0" animBg="1"/>
      <p:bldP spid="19" grpId="1" animBg="1"/>
      <p:bldP spid="19" grpId="2" animBg="1"/>
      <p:bldP spid="19" grpId="3" animBg="1"/>
      <p:bldP spid="20" grpId="0" animBg="1"/>
      <p:bldP spid="20" grpId="1" animBg="1"/>
      <p:bldP spid="20" grpId="3" animBg="1"/>
      <p:bldP spid="21" grpId="0" animBg="1"/>
      <p:bldP spid="21" grpId="1" animBg="1"/>
    </p:bldLst>
  </p:timing>
</p:sld>
</file>

<file path=ppt/theme/theme1.xml><?xml version="1.0" encoding="utf-8"?>
<a:theme xmlns:a="http://schemas.openxmlformats.org/drawingml/2006/main" name="SketchLinesVTI">
  <a:themeElements>
    <a:clrScheme name="Office">
      <a:dk1>
        <a:srgbClr val="000000"/>
      </a:dk1>
      <a:lt1>
        <a:srgbClr val="FFFFFF"/>
      </a:lt1>
      <a:dk2>
        <a:srgbClr val="2E3948"/>
      </a:dk2>
      <a:lt2>
        <a:srgbClr val="E7E6E6"/>
      </a:lt2>
      <a:accent1>
        <a:srgbClr val="5A82CB"/>
      </a:accent1>
      <a:accent2>
        <a:srgbClr val="ED7D31"/>
      </a:accent2>
      <a:accent3>
        <a:srgbClr val="A3A3A3"/>
      </a:accent3>
      <a:accent4>
        <a:srgbClr val="CF9B00"/>
      </a:accent4>
      <a:accent5>
        <a:srgbClr val="5B9BD5"/>
      </a:accent5>
      <a:accent6>
        <a:srgbClr val="70AD47"/>
      </a:accent6>
      <a:hlink>
        <a:srgbClr val="D26012"/>
      </a:hlink>
      <a:folHlink>
        <a:srgbClr val="A9718D"/>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800</TotalTime>
  <Words>1027</Words>
  <Application>Microsoft Office PowerPoint</Application>
  <PresentationFormat>Widescreen</PresentationFormat>
  <Paragraphs>214</Paragraphs>
  <Slides>19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Meiryo</vt:lpstr>
      <vt:lpstr>-apple-system</vt:lpstr>
      <vt:lpstr>Bahnschrift SemiBold</vt:lpstr>
      <vt:lpstr>Cabin Sketch</vt:lpstr>
      <vt:lpstr>Calibri</vt:lpstr>
      <vt:lpstr>Cookie</vt:lpstr>
      <vt:lpstr>Corbel</vt:lpstr>
      <vt:lpstr>inherit</vt:lpstr>
      <vt:lpstr>maven pro</vt:lpstr>
      <vt:lpstr>SketchLinesVTI</vt:lpstr>
      <vt:lpstr>Traffic Surveillance using activity detection by YOLO  Algorithm and PSO </vt:lpstr>
      <vt:lpstr>PowerPoint Presentation</vt:lpstr>
      <vt:lpstr>OBJECT DETECTION                              USING YOLO ALGORITHM</vt:lpstr>
      <vt:lpstr>YOLO(You Only Look Once)</vt:lpstr>
      <vt:lpstr>How it works?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KNN Algorithm for traffic control and health care purposes using Motion Detection</dc:title>
  <dc:creator>Dharaneesh Anthikapalli</dc:creator>
  <cp:lastModifiedBy>Dharaneesh Anthikapalli</cp:lastModifiedBy>
  <cp:revision>58</cp:revision>
  <dcterms:created xsi:type="dcterms:W3CDTF">2020-09-24T02:14:08Z</dcterms:created>
  <dcterms:modified xsi:type="dcterms:W3CDTF">2020-10-07T06:09:05Z</dcterms:modified>
</cp:coreProperties>
</file>

<file path=docProps/thumbnail.jpeg>
</file>